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90" r:id="rId3"/>
    <p:sldId id="289" r:id="rId4"/>
    <p:sldId id="270" r:id="rId5"/>
    <p:sldId id="291" r:id="rId6"/>
    <p:sldId id="262" r:id="rId7"/>
    <p:sldId id="263" r:id="rId8"/>
    <p:sldId id="264" r:id="rId9"/>
    <p:sldId id="268" r:id="rId10"/>
    <p:sldId id="266" r:id="rId11"/>
    <p:sldId id="280" r:id="rId12"/>
    <p:sldId id="284" r:id="rId13"/>
    <p:sldId id="283" r:id="rId14"/>
    <p:sldId id="267" r:id="rId15"/>
    <p:sldId id="278" r:id="rId16"/>
    <p:sldId id="279" r:id="rId17"/>
    <p:sldId id="281" r:id="rId18"/>
  </p:sldIdLst>
  <p:sldSz cx="12192000" cy="6858000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4FF"/>
    <a:srgbClr val="FFFFFF"/>
    <a:srgbClr val="FF767A"/>
    <a:srgbClr val="005F8B"/>
    <a:srgbClr val="FFECEB"/>
    <a:srgbClr val="FFDE05"/>
    <a:srgbClr val="F34497"/>
    <a:srgbClr val="F6F6F6"/>
    <a:srgbClr val="009DE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6" autoAdjust="0"/>
    <p:restoredTop sz="93127" autoAdjust="0"/>
  </p:normalViewPr>
  <p:slideViewPr>
    <p:cSldViewPr snapToGrid="0">
      <p:cViewPr varScale="1">
        <p:scale>
          <a:sx n="59" d="100"/>
          <a:sy n="59" d="100"/>
        </p:scale>
        <p:origin x="7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C1973-FF2C-4CE1-9B52-505772001F15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5790-3EE2-449D-8E06-A2DE0C50A7B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477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55790-3EE2-449D-8E06-A2DE0C50A7BE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739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55790-3EE2-449D-8E06-A2DE0C50A7B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128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C578-B850-043D-FB7C-4D964AA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001FC-AF35-C93C-FC86-516BF8DAF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8E56C-0C27-70CA-F033-738E860A4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CCE6-59D2-C01B-591A-011A55A18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55790-3EE2-449D-8E06-A2DE0C50A7BE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725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6372-109F-03AC-8F56-9D7982C70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BD98D-4AEE-C759-E8F8-69271751D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721CE-0C83-6434-CA10-AE31E587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47B5A-6535-962C-6272-DA40151C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5186E-703A-4811-4F59-F4D407D2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451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C133-44E0-7225-06DD-64FA83DE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6C632-1077-57A9-34A2-F8265FEF8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0383D-2DEA-83E0-1881-92B804CB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A083-A560-001D-D8DC-2371799F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1031F-3390-D1B8-A547-365CA215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799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7EC69-020A-5F17-A292-FA96FC837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3553F-4C9D-9B99-631B-4AA03FBF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9612A-D81D-9FFC-D3FA-8E324031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01080-9BF0-41C7-4A15-01D0156A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3FC67-E20D-8289-3794-923B3A1F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310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7141-8726-0DC9-0E00-3B72784E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0AEB9-417F-F567-54B8-501AE2DFD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70715-497E-E0E2-D435-9FC399A3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7DF24-D8B3-BC10-FFDF-CBF1427C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7200F-2CCB-2312-3440-C253E5E7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9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23DCC-3D3D-7DB7-76A9-25881623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1919F-33E8-D219-0299-A61BF00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13166-4A4B-9F57-293F-784B93EC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E1076-079B-B0EF-84CB-8052CA5B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7911-1974-8E54-FE3B-88AAB02C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747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8014-3B2D-858B-6782-E5515C87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04147-3BB5-2B9D-BE4B-C2AFB362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920D9-532B-6701-0F0C-4DCBBA67B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53626-70AD-C22C-D2DD-098C78F8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63ED-8B6C-E9F8-CA2B-AF873B4C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6066D-742E-656A-84C9-1452E663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952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A3E1-AE34-978F-1653-E5D6171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E76F7-9E58-B1F9-6A47-54C0F100D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5C89A-9C24-526D-F3B6-4F41DA23E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2CB7C-C0D6-AED4-4267-5A0E4775C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A70C7-133C-0DF1-CDD2-05EBB1218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BCE8A-D90C-B5AC-AEAC-DABFEB74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D1DEA-80E4-CFD6-5898-CA538BC2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E40A5-E78C-68FE-7F9D-8D7DE96B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539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5D227-913D-E307-4912-ED1C4305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099D1-D123-1F76-1F4E-4C9A4E10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D8DB2-C938-EDF8-3A8F-600F78C9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64660-9638-4FCA-1640-F9435199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934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E4893E-227B-BA9D-A97E-CAB0E445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221A0-5600-64AA-0E22-62383821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FDC5-B76C-FBD7-5567-4E9B665D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888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ADA3-4ABA-17C8-0AF8-C1426650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2530F-C980-13B2-A447-3AA1C0176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2A27-1ED5-0022-3E83-095EC0F5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4B17F-0842-3748-EDC9-144EFFEB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61EA-2921-19C6-C116-C3973B19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A7678-DCFF-BD37-F4F7-69CE6586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110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7C77-A386-C604-DD76-B52FBBDE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D4AF6-4464-E737-A28F-DBC55B52C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5F6DE-7C62-9D17-A07B-0E0C14D27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AE5CF-AACF-E694-C721-4DA6DB32B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638ED-F118-9B8C-9A67-A25E81FD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58503-7ED4-5016-B2D2-579B3A4D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577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21D9F-573C-5CDD-F8A3-AF547C61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721D4-977D-256B-D526-78FFE55C1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94D6-DD0F-7845-AA4E-8C8B83332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519E34-7530-4B12-8028-E3DDD886177C}" type="datetimeFigureOut">
              <a:rPr lang="pt-PT" smtClean="0"/>
              <a:t>21/08/2025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45CE-4784-A15B-D56A-95D9A7F31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E8BD-4DCC-9918-E061-95EE0FEE4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601816-351D-49BF-9DA9-63A53ED8D73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759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hyperlink" Target="https://www.mediacapitalcomercial.pt/produtos/formatos/formatos-publicidade-digitai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diacapitalcomercial.pt/" TargetMode="External"/><Relationship Id="rId5" Type="http://schemas.openxmlformats.org/officeDocument/2006/relationships/hyperlink" Target="mailto:comercial.externo@tvi.pt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reet with buildings and people on it&#10;&#10;AI-generated content may be incorrect.">
            <a:extLst>
              <a:ext uri="{FF2B5EF4-FFF2-40B4-BE49-F238E27FC236}">
                <a16:creationId xmlns:a16="http://schemas.microsoft.com/office/drawing/2014/main" id="{9350CCDF-4648-E286-8929-31940D473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16001" r="3191" b="12907"/>
          <a:stretch>
            <a:fillRect/>
          </a:stretch>
        </p:blipFill>
        <p:spPr>
          <a:xfrm>
            <a:off x="0" y="0"/>
            <a:ext cx="12192000" cy="68835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3CD93B-5DE7-51FE-FB54-287A07285F0E}"/>
              </a:ext>
            </a:extLst>
          </p:cNvPr>
          <p:cNvGrpSpPr/>
          <p:nvPr/>
        </p:nvGrpSpPr>
        <p:grpSpPr>
          <a:xfrm>
            <a:off x="-9524" y="3429001"/>
            <a:ext cx="12201525" cy="3454564"/>
            <a:chOff x="-9524" y="2571749"/>
            <a:chExt cx="12201525" cy="4295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931641-5068-3FB5-0CDE-CABF6B88A1F4}"/>
                </a:ext>
              </a:extLst>
            </p:cNvPr>
            <p:cNvSpPr/>
            <p:nvPr/>
          </p:nvSpPr>
          <p:spPr>
            <a:xfrm>
              <a:off x="-9524" y="2571749"/>
              <a:ext cx="8145182" cy="4295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5F70EB-DC5F-1D73-366E-11EBE681343E}"/>
                </a:ext>
              </a:extLst>
            </p:cNvPr>
            <p:cNvSpPr/>
            <p:nvPr/>
          </p:nvSpPr>
          <p:spPr>
            <a:xfrm>
              <a:off x="8145182" y="4579751"/>
              <a:ext cx="4046819" cy="2278248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CBB63F-3485-2E96-C27A-88D18460A407}"/>
              </a:ext>
            </a:extLst>
          </p:cNvPr>
          <p:cNvSpPr txBox="1"/>
          <p:nvPr/>
        </p:nvSpPr>
        <p:spPr>
          <a:xfrm>
            <a:off x="933703" y="4204310"/>
            <a:ext cx="66948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PACK ANIVERSÁRIO</a:t>
            </a:r>
          </a:p>
          <a:p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12 DE SETEMBRO A 03 DE OUTUBRO</a:t>
            </a:r>
            <a:endParaRPr lang="pt-PT" sz="20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6C10E-E04F-8E94-6A63-F97106657248}"/>
              </a:ext>
            </a:extLst>
          </p:cNvPr>
          <p:cNvSpPr txBox="1"/>
          <p:nvPr/>
        </p:nvSpPr>
        <p:spPr>
          <a:xfrm>
            <a:off x="924179" y="3964054"/>
            <a:ext cx="559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NASCER DO SOL | REVISTA VERSA</a:t>
            </a:r>
            <a:endParaRPr lang="pt-PT" sz="14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4DE5E-05DF-B000-221C-B0AB7DA438B4}"/>
              </a:ext>
            </a:extLst>
          </p:cNvPr>
          <p:cNvSpPr txBox="1"/>
          <p:nvPr/>
        </p:nvSpPr>
        <p:spPr>
          <a:xfrm>
            <a:off x="8983852" y="5298127"/>
            <a:ext cx="2560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2025</a:t>
            </a:r>
            <a:endParaRPr lang="pt-PT" sz="80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19E3E-324E-BBD3-1DD7-4F256F49B8BF}"/>
              </a:ext>
            </a:extLst>
          </p:cNvPr>
          <p:cNvSpPr/>
          <p:nvPr/>
        </p:nvSpPr>
        <p:spPr>
          <a:xfrm>
            <a:off x="7628526" y="3431896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962EF-8F33-15A5-37CF-238452DC2106}"/>
              </a:ext>
            </a:extLst>
          </p:cNvPr>
          <p:cNvSpPr/>
          <p:nvPr/>
        </p:nvSpPr>
        <p:spPr>
          <a:xfrm>
            <a:off x="8135659" y="3428999"/>
            <a:ext cx="516654" cy="1614791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AB040-A93A-C05A-00CE-A998B7588864}"/>
              </a:ext>
            </a:extLst>
          </p:cNvPr>
          <p:cNvSpPr txBox="1"/>
          <p:nvPr/>
        </p:nvSpPr>
        <p:spPr>
          <a:xfrm>
            <a:off x="931254" y="5614116"/>
            <a:ext cx="431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767A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IMPRENSA | DIGITAL</a:t>
            </a:r>
            <a:endParaRPr lang="pt-PT" sz="20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4139FAD-6117-639C-C438-4705A2E56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936" y="547363"/>
            <a:ext cx="1414713" cy="3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6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A6AD-F1AC-4A52-FAB7-0671D162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gazine with a person on the cover&#10;&#10;AI-generated content may be incorrect.">
            <a:extLst>
              <a:ext uri="{FF2B5EF4-FFF2-40B4-BE49-F238E27FC236}">
                <a16:creationId xmlns:a16="http://schemas.microsoft.com/office/drawing/2014/main" id="{2B676D30-24DE-0A1F-C17A-CE8AA7BA7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8806" r="6070" b="5482"/>
          <a:stretch>
            <a:fillRect/>
          </a:stretch>
        </p:blipFill>
        <p:spPr>
          <a:xfrm>
            <a:off x="7258553" y="261921"/>
            <a:ext cx="3217568" cy="3742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7F6040-AE46-5EC6-5779-ABCF973693B8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362C9-D16A-F823-1DFA-CEB7D4A264F1}"/>
              </a:ext>
            </a:extLst>
          </p:cNvPr>
          <p:cNvSpPr/>
          <p:nvPr/>
        </p:nvSpPr>
        <p:spPr>
          <a:xfrm>
            <a:off x="11357811" y="0"/>
            <a:ext cx="834189" cy="6875905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1821E-E0D7-0A12-965D-4589CF7E50B3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C92340-3F5D-9E18-10CD-3B540ABF59F9}"/>
              </a:ext>
            </a:extLst>
          </p:cNvPr>
          <p:cNvSpPr txBox="1"/>
          <p:nvPr/>
        </p:nvSpPr>
        <p:spPr>
          <a:xfrm>
            <a:off x="1704970" y="298436"/>
            <a:ext cx="341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Tabela de publicidade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A721B9F-CA34-6A38-31B4-982892699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071570"/>
              </p:ext>
            </p:extLst>
          </p:nvPr>
        </p:nvGraphicFramePr>
        <p:xfrm>
          <a:off x="1798871" y="1953726"/>
          <a:ext cx="388078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CONTRACAPA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773654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DUPLA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½ PÁGINA DUPLA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12.200€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17796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pt-PT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ÁGINA IMPAR</a:t>
                      </a:r>
                      <a:endParaRPr lang="en-US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½ PÁGINA IMPAR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202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½ 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4.800€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901258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 PÁGINA ÍMPAR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877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¼ PÁGINA PAR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2.880€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46737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4113737-C227-15B3-80BA-B7DD596722A5}"/>
              </a:ext>
            </a:extLst>
          </p:cNvPr>
          <p:cNvSpPr txBox="1"/>
          <p:nvPr/>
        </p:nvSpPr>
        <p:spPr>
          <a:xfrm>
            <a:off x="1879376" y="1689065"/>
            <a:ext cx="39002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OBS: Aos preços de tabela, acresce o iva à taxa legal.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D4DCAA-DC4C-6525-1BD7-4D2FD194EF1A}"/>
              </a:ext>
            </a:extLst>
          </p:cNvPr>
          <p:cNvCxnSpPr>
            <a:cxnSpLocks/>
          </p:cNvCxnSpPr>
          <p:nvPr/>
        </p:nvCxnSpPr>
        <p:spPr>
          <a:xfrm>
            <a:off x="3588975" y="5743020"/>
            <a:ext cx="0" cy="11149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5BCFE8-BF91-CCF2-015E-9920C33BF7A9}"/>
              </a:ext>
            </a:extLst>
          </p:cNvPr>
          <p:cNvSpPr txBox="1"/>
          <p:nvPr/>
        </p:nvSpPr>
        <p:spPr>
          <a:xfrm>
            <a:off x="1750233" y="5743020"/>
            <a:ext cx="1714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solidFill>
                  <a:srgbClr val="FF767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INFORMAÇÕES TÉCNICAS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Formatos: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EPS, PDF, TIF, JPEG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Resolução: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300 dpis</a:t>
            </a:r>
          </a:p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Cor: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MYK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Nº de Páginas: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48 + 4 capa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Capa: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couché 130 grs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Miolo: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Papel melhorado de jornal 55 gr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E9903-4EC3-21B9-21C4-D13B2B2290D8}"/>
              </a:ext>
            </a:extLst>
          </p:cNvPr>
          <p:cNvSpPr txBox="1"/>
          <p:nvPr/>
        </p:nvSpPr>
        <p:spPr>
          <a:xfrm>
            <a:off x="3771115" y="5743020"/>
            <a:ext cx="1996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PDF’s e </a:t>
            </a:r>
            <a:r>
              <a:rPr lang="pt-PT" sz="800" dirty="0" err="1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EPS’s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- Texto convertido a curvas. Todos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os anúncios devem ter obrigatoriamente uma margem de corte (bleed) de 3mm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5A700-09DF-DE95-3B11-4979A0FBD18B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Revista Versa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F24E5D-88A5-12C4-E824-C328638965D1}"/>
              </a:ext>
            </a:extLst>
          </p:cNvPr>
          <p:cNvGrpSpPr/>
          <p:nvPr/>
        </p:nvGrpSpPr>
        <p:grpSpPr>
          <a:xfrm>
            <a:off x="6996098" y="2834066"/>
            <a:ext cx="4036862" cy="3086237"/>
            <a:chOff x="6996097" y="3161238"/>
            <a:chExt cx="4036862" cy="308623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E4AB02C-CF57-5A1D-0138-C9F5752CC4C4}"/>
                </a:ext>
              </a:extLst>
            </p:cNvPr>
            <p:cNvSpPr/>
            <p:nvPr/>
          </p:nvSpPr>
          <p:spPr>
            <a:xfrm>
              <a:off x="7086130" y="3161238"/>
              <a:ext cx="1750052" cy="1144208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62920F-4CCF-A4A1-236D-EBB6BE36AF29}"/>
                </a:ext>
              </a:extLst>
            </p:cNvPr>
            <p:cNvSpPr/>
            <p:nvPr/>
          </p:nvSpPr>
          <p:spPr>
            <a:xfrm>
              <a:off x="7089589" y="3161239"/>
              <a:ext cx="857543" cy="1144209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CC1F66-E43F-E67D-AFB1-782926BCD04B}"/>
                </a:ext>
              </a:extLst>
            </p:cNvPr>
            <p:cNvSpPr/>
            <p:nvPr/>
          </p:nvSpPr>
          <p:spPr>
            <a:xfrm>
              <a:off x="7947134" y="3161239"/>
              <a:ext cx="889048" cy="1144209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132562-41B5-6858-5D03-D3E9C4A774DF}"/>
                </a:ext>
              </a:extLst>
            </p:cNvPr>
            <p:cNvSpPr/>
            <p:nvPr/>
          </p:nvSpPr>
          <p:spPr>
            <a:xfrm>
              <a:off x="9013912" y="3161238"/>
              <a:ext cx="821186" cy="1144209"/>
            </a:xfrm>
            <a:prstGeom prst="rect">
              <a:avLst/>
            </a:prstGeom>
            <a:solidFill>
              <a:srgbClr val="DAE4FF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710CE1-6674-9713-1F0D-139267E8220F}"/>
                </a:ext>
              </a:extLst>
            </p:cNvPr>
            <p:cNvSpPr/>
            <p:nvPr/>
          </p:nvSpPr>
          <p:spPr>
            <a:xfrm>
              <a:off x="10006841" y="3161238"/>
              <a:ext cx="821186" cy="1144209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68F7D7-F9EC-CE44-AFD9-C5808EE9EB5C}"/>
                </a:ext>
              </a:extLst>
            </p:cNvPr>
            <p:cNvSpPr txBox="1"/>
            <p:nvPr/>
          </p:nvSpPr>
          <p:spPr>
            <a:xfrm>
              <a:off x="7047419" y="4338298"/>
              <a:ext cx="1066357" cy="33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noProof="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PÁGINA DUPLA</a:t>
              </a:r>
            </a:p>
            <a:p>
              <a:r>
                <a:rPr lang="pt-PT" sz="800" dirty="0">
                  <a:latin typeface="Arial Nova Light" panose="020B0304020202020204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530 x 337 mm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83A4A6-BA1E-F697-109D-09B53AB9F46C}"/>
                </a:ext>
              </a:extLst>
            </p:cNvPr>
            <p:cNvSpPr txBox="1"/>
            <p:nvPr/>
          </p:nvSpPr>
          <p:spPr>
            <a:xfrm>
              <a:off x="8940484" y="4359322"/>
              <a:ext cx="1066357" cy="33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noProof="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PÁGINA </a:t>
              </a:r>
            </a:p>
            <a:p>
              <a:r>
                <a:rPr lang="pt-PT" sz="800" dirty="0">
                  <a:latin typeface="Arial Nova Light" panose="020B0304020202020204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265 X 337 mm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4937C89-B588-F70D-7F1E-5867A39CAC3D}"/>
                </a:ext>
              </a:extLst>
            </p:cNvPr>
            <p:cNvSpPr/>
            <p:nvPr/>
          </p:nvSpPr>
          <p:spPr>
            <a:xfrm>
              <a:off x="10023170" y="3721997"/>
              <a:ext cx="794351" cy="572563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479402-7B75-BE69-4C6D-A11A27CA0024}"/>
                </a:ext>
              </a:extLst>
            </p:cNvPr>
            <p:cNvSpPr txBox="1"/>
            <p:nvPr/>
          </p:nvSpPr>
          <p:spPr>
            <a:xfrm>
              <a:off x="9966602" y="4345888"/>
              <a:ext cx="1066357" cy="33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noProof="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½ PÁGINA BX</a:t>
              </a:r>
            </a:p>
            <a:p>
              <a:r>
                <a:rPr lang="pt-PT" sz="800" dirty="0">
                  <a:latin typeface="Arial Nova Light" panose="020B0304020202020204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265 x 167 mm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B068E4-5D65-4F16-A282-9175AF3D34A9}"/>
                </a:ext>
              </a:extLst>
            </p:cNvPr>
            <p:cNvSpPr/>
            <p:nvPr/>
          </p:nvSpPr>
          <p:spPr>
            <a:xfrm>
              <a:off x="10023170" y="3174004"/>
              <a:ext cx="793808" cy="5836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695AB0F-39F7-8E79-BF14-5C7F8BF07A37}"/>
                </a:ext>
              </a:extLst>
            </p:cNvPr>
            <p:cNvSpPr/>
            <p:nvPr/>
          </p:nvSpPr>
          <p:spPr>
            <a:xfrm>
              <a:off x="7086130" y="4737353"/>
              <a:ext cx="821186" cy="1144209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95C7086-3965-3021-A030-F646AEAC6F8F}"/>
                </a:ext>
              </a:extLst>
            </p:cNvPr>
            <p:cNvSpPr/>
            <p:nvPr/>
          </p:nvSpPr>
          <p:spPr>
            <a:xfrm>
              <a:off x="8016247" y="4737353"/>
              <a:ext cx="821186" cy="11442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45E1D94-936E-7288-AF82-6755EEA85AF3}"/>
                </a:ext>
              </a:extLst>
            </p:cNvPr>
            <p:cNvSpPr/>
            <p:nvPr/>
          </p:nvSpPr>
          <p:spPr>
            <a:xfrm>
              <a:off x="7489037" y="4745844"/>
              <a:ext cx="418279" cy="1138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891BBAF-79CB-4F2D-E53E-EB87E5372080}"/>
                </a:ext>
              </a:extLst>
            </p:cNvPr>
            <p:cNvSpPr txBox="1"/>
            <p:nvPr/>
          </p:nvSpPr>
          <p:spPr>
            <a:xfrm>
              <a:off x="7965269" y="5911763"/>
              <a:ext cx="1066357" cy="33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1/4</a:t>
              </a:r>
              <a:r>
                <a:rPr lang="pt-PT" sz="800" noProof="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 PÁGINA AL</a:t>
              </a:r>
            </a:p>
            <a:p>
              <a:r>
                <a:rPr lang="pt-PT" sz="800" dirty="0">
                  <a:latin typeface="Arial Nova Light" panose="020B0304020202020204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113,5 X 147 mm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1E92C8-940B-7305-898F-3141FC1239AA}"/>
                </a:ext>
              </a:extLst>
            </p:cNvPr>
            <p:cNvSpPr txBox="1"/>
            <p:nvPr/>
          </p:nvSpPr>
          <p:spPr>
            <a:xfrm>
              <a:off x="6996097" y="5911763"/>
              <a:ext cx="1066357" cy="33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noProof="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½ PÁGINA AL</a:t>
              </a:r>
            </a:p>
            <a:p>
              <a:r>
                <a:rPr lang="pt-PT" sz="800" dirty="0">
                  <a:latin typeface="Arial Nova Light" panose="020B0304020202020204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128,5 x 337mm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606FEBC-7BC8-DE1D-C50A-53F6F13ECCC2}"/>
                </a:ext>
              </a:extLst>
            </p:cNvPr>
            <p:cNvSpPr/>
            <p:nvPr/>
          </p:nvSpPr>
          <p:spPr>
            <a:xfrm>
              <a:off x="7099675" y="4745845"/>
              <a:ext cx="418279" cy="1135717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DEB65D2-E059-68A2-11D0-6C66211D1E46}"/>
                </a:ext>
              </a:extLst>
            </p:cNvPr>
            <p:cNvSpPr/>
            <p:nvPr/>
          </p:nvSpPr>
          <p:spPr>
            <a:xfrm>
              <a:off x="8431730" y="5353968"/>
              <a:ext cx="404452" cy="527594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35AD2B0-74C4-19FE-B0EA-7E640E6FB1FE}"/>
              </a:ext>
            </a:extLst>
          </p:cNvPr>
          <p:cNvSpPr/>
          <p:nvPr/>
        </p:nvSpPr>
        <p:spPr>
          <a:xfrm>
            <a:off x="9859767" y="894245"/>
            <a:ext cx="1815579" cy="1471902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AC9985-C02D-A08C-C662-F2681F416C96}"/>
              </a:ext>
            </a:extLst>
          </p:cNvPr>
          <p:cNvSpPr txBox="1"/>
          <p:nvPr/>
        </p:nvSpPr>
        <p:spPr>
          <a:xfrm>
            <a:off x="9990079" y="1268892"/>
            <a:ext cx="1320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</a:p>
          <a:p>
            <a:pPr>
              <a:buNone/>
            </a:pP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FORMATO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350CBE-29CB-CB72-3997-C94A122186A8}"/>
              </a:ext>
            </a:extLst>
          </p:cNvPr>
          <p:cNvCxnSpPr>
            <a:cxnSpLocks/>
          </p:cNvCxnSpPr>
          <p:nvPr/>
        </p:nvCxnSpPr>
        <p:spPr>
          <a:xfrm>
            <a:off x="10115186" y="1948227"/>
            <a:ext cx="7545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A6F508-C8FC-1E71-08E2-F80DC6565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299213"/>
              </p:ext>
            </p:extLst>
          </p:nvPr>
        </p:nvGraphicFramePr>
        <p:xfrm>
          <a:off x="1761473" y="4295193"/>
          <a:ext cx="388078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PUBLI REPORTAGEM</a:t>
                      </a:r>
                      <a:endParaRPr lang="pt-PT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9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DUPLA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17.000€ + 30%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IMPAR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10.000€+ 30%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901258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8.000€ + 30%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877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20E3C94-C8BB-C7D1-CEE7-FE999763DA17}"/>
              </a:ext>
            </a:extLst>
          </p:cNvPr>
          <p:cNvSpPr txBox="1"/>
          <p:nvPr/>
        </p:nvSpPr>
        <p:spPr>
          <a:xfrm>
            <a:off x="1704970" y="5282717"/>
            <a:ext cx="38807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Sujeito a aprovação editorial prévia.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1EB0E5-39C1-E4C2-C150-B4B4E54B6BA3}"/>
              </a:ext>
            </a:extLst>
          </p:cNvPr>
          <p:cNvSpPr/>
          <p:nvPr/>
        </p:nvSpPr>
        <p:spPr>
          <a:xfrm>
            <a:off x="9013913" y="4418671"/>
            <a:ext cx="1750052" cy="1144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43E771-4D2B-3AF6-63E6-4A998A6B384B}"/>
              </a:ext>
            </a:extLst>
          </p:cNvPr>
          <p:cNvSpPr txBox="1"/>
          <p:nvPr/>
        </p:nvSpPr>
        <p:spPr>
          <a:xfrm>
            <a:off x="8975202" y="5595732"/>
            <a:ext cx="165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½ PÁGINA DUPLA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530 x 167 mm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915350-4214-DE53-4D1C-F14D64ECD5AF}"/>
              </a:ext>
            </a:extLst>
          </p:cNvPr>
          <p:cNvSpPr/>
          <p:nvPr/>
        </p:nvSpPr>
        <p:spPr>
          <a:xfrm>
            <a:off x="9031627" y="4980499"/>
            <a:ext cx="1732338" cy="582382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BAA524D-2F2B-42A7-EC08-4071FE0A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10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1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CC896-7267-ED82-0735-8BCB2C528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F9BB48-D77D-5559-1BB0-A97537235555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E8900-DA4B-ACFF-D4A0-3196C94F298F}"/>
              </a:ext>
            </a:extLst>
          </p:cNvPr>
          <p:cNvSpPr/>
          <p:nvPr/>
        </p:nvSpPr>
        <p:spPr>
          <a:xfrm>
            <a:off x="11357811" y="516655"/>
            <a:ext cx="834189" cy="635925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1DA48-89D8-8550-6460-939C1BD13196}"/>
              </a:ext>
            </a:extLst>
          </p:cNvPr>
          <p:cNvSpPr/>
          <p:nvPr/>
        </p:nvSpPr>
        <p:spPr>
          <a:xfrm>
            <a:off x="11158690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927147-D432-9375-D7F6-97FC1C75781F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4F773D-B5DD-A882-0208-5BFF2B4390E8}"/>
              </a:ext>
            </a:extLst>
          </p:cNvPr>
          <p:cNvSpPr txBox="1"/>
          <p:nvPr/>
        </p:nvSpPr>
        <p:spPr>
          <a:xfrm>
            <a:off x="1704970" y="1983482"/>
            <a:ext cx="341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Saco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B87C565-5E81-ED05-F3E5-0FC29E8A0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095963"/>
              </p:ext>
            </p:extLst>
          </p:nvPr>
        </p:nvGraphicFramePr>
        <p:xfrm>
          <a:off x="1759568" y="2858466"/>
          <a:ext cx="3880787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085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065851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  <a:gridCol w="1065851">
                  <a:extLst>
                    <a:ext uri="{9D8B030D-6E8A-4147-A177-3AD203B41FA5}">
                      <a16:colId xmlns:a16="http://schemas.microsoft.com/office/drawing/2014/main" val="2761387243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LARGURA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ALTURA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773654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MEDIDA DO SACO </a:t>
                      </a:r>
                      <a:b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Saco em papel branco certificado FSC 90 grs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Impresso a CMYK + 1 cor a 100% com verniz de proteção, e com asa retorcida de papel cor branca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490 mm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360 mm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ÁREA ÚTIL DO ANUNCIANTE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490 mm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275 mm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6F858107-9D52-383D-C64F-5D5D03AE163C}"/>
              </a:ext>
            </a:extLst>
          </p:cNvPr>
          <p:cNvSpPr/>
          <p:nvPr/>
        </p:nvSpPr>
        <p:spPr>
          <a:xfrm>
            <a:off x="6828299" y="2226822"/>
            <a:ext cx="3991642" cy="3183528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B8CE35-B305-8551-9F70-ED36366406C4}"/>
              </a:ext>
            </a:extLst>
          </p:cNvPr>
          <p:cNvSpPr txBox="1"/>
          <p:nvPr/>
        </p:nvSpPr>
        <p:spPr>
          <a:xfrm rot="16200000">
            <a:off x="4923081" y="3710863"/>
            <a:ext cx="3183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360 mm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65E0BA-C6A3-2CF9-6D85-77F6491453C3}"/>
              </a:ext>
            </a:extLst>
          </p:cNvPr>
          <p:cNvSpPr/>
          <p:nvPr/>
        </p:nvSpPr>
        <p:spPr>
          <a:xfrm>
            <a:off x="6836687" y="2814479"/>
            <a:ext cx="3991641" cy="22608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658672-AA51-B6B3-D8F4-859BF186DBD6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Saco Sol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89A44281-C0C7-FF15-06DF-ECEE7847EC3C}"/>
              </a:ext>
            </a:extLst>
          </p:cNvPr>
          <p:cNvSpPr/>
          <p:nvPr/>
        </p:nvSpPr>
        <p:spPr>
          <a:xfrm rot="18955586">
            <a:off x="8061307" y="1430541"/>
            <a:ext cx="1722537" cy="1721402"/>
          </a:xfrm>
          <a:prstGeom prst="arc">
            <a:avLst>
              <a:gd name="adj1" fmla="val 14023588"/>
              <a:gd name="adj2" fmla="val 2063309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8500DB-3646-8164-0999-D311756FF091}"/>
              </a:ext>
            </a:extLst>
          </p:cNvPr>
          <p:cNvCxnSpPr>
            <a:cxnSpLocks/>
          </p:cNvCxnSpPr>
          <p:nvPr/>
        </p:nvCxnSpPr>
        <p:spPr>
          <a:xfrm>
            <a:off x="6706814" y="2226822"/>
            <a:ext cx="0" cy="318352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0DA2F0-7CA7-2B1D-93EB-AAACF3A8791D}"/>
              </a:ext>
            </a:extLst>
          </p:cNvPr>
          <p:cNvCxnSpPr>
            <a:cxnSpLocks/>
          </p:cNvCxnSpPr>
          <p:nvPr/>
        </p:nvCxnSpPr>
        <p:spPr>
          <a:xfrm flipH="1">
            <a:off x="6859214" y="5562750"/>
            <a:ext cx="396911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39498F-4896-12B3-B475-E109927AA288}"/>
              </a:ext>
            </a:extLst>
          </p:cNvPr>
          <p:cNvSpPr txBox="1"/>
          <p:nvPr/>
        </p:nvSpPr>
        <p:spPr>
          <a:xfrm>
            <a:off x="6859214" y="5607428"/>
            <a:ext cx="3969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490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C96539-FBF3-4ACA-47BB-03F6A946067F}"/>
              </a:ext>
            </a:extLst>
          </p:cNvPr>
          <p:cNvSpPr txBox="1"/>
          <p:nvPr/>
        </p:nvSpPr>
        <p:spPr>
          <a:xfrm>
            <a:off x="8013280" y="3764616"/>
            <a:ext cx="16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ÁREA ÚTIL DO ANUNCIANTE </a:t>
            </a:r>
          </a:p>
          <a:p>
            <a:pPr algn="ctr"/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(490 mm x 275mm)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8502C0-3A82-B985-4458-23818554D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73230"/>
              </p:ext>
            </p:extLst>
          </p:nvPr>
        </p:nvGraphicFramePr>
        <p:xfrm>
          <a:off x="1733991" y="4405607"/>
          <a:ext cx="3906364" cy="740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253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79111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1961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SACO EM PAPEL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900" b="0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773654"/>
                  </a:ext>
                </a:extLst>
              </a:tr>
              <a:tr h="2557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FACE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  <a:tr h="2557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FACES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343015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C8A882-206F-9229-EB67-7B022355BA58}"/>
              </a:ext>
            </a:extLst>
          </p:cNvPr>
          <p:cNvCxnSpPr>
            <a:cxnSpLocks/>
          </p:cNvCxnSpPr>
          <p:nvPr/>
        </p:nvCxnSpPr>
        <p:spPr>
          <a:xfrm>
            <a:off x="1365371" y="4114056"/>
            <a:ext cx="450087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DED8AAE-527C-C171-08A9-765F347E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11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3EA46-FE7B-6AB6-3EFA-B924A5165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A3095B4-505C-975E-F6D4-0257D68C8109}"/>
              </a:ext>
            </a:extLst>
          </p:cNvPr>
          <p:cNvSpPr/>
          <p:nvPr/>
        </p:nvSpPr>
        <p:spPr>
          <a:xfrm>
            <a:off x="828884" y="3465922"/>
            <a:ext cx="4333666" cy="3409983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86189-7160-D641-B942-8A8AADA7F247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29D10-FC27-AA37-1E9A-68F165391131}"/>
              </a:ext>
            </a:extLst>
          </p:cNvPr>
          <p:cNvSpPr/>
          <p:nvPr/>
        </p:nvSpPr>
        <p:spPr>
          <a:xfrm>
            <a:off x="9639301" y="516654"/>
            <a:ext cx="2552700" cy="1896183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234331-6695-5946-7001-860D4E1EA3A3}"/>
              </a:ext>
            </a:extLst>
          </p:cNvPr>
          <p:cNvSpPr/>
          <p:nvPr/>
        </p:nvSpPr>
        <p:spPr>
          <a:xfrm>
            <a:off x="11158690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99A09-FA2D-E95A-F933-0E45FC767D33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FAB94-587B-5AD0-E2AB-35C328EB3904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PACK LANÇAMENTO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6ECDF-22D7-7FF2-5C6A-8EA44F015F1E}"/>
              </a:ext>
            </a:extLst>
          </p:cNvPr>
          <p:cNvSpPr txBox="1"/>
          <p:nvPr/>
        </p:nvSpPr>
        <p:spPr>
          <a:xfrm>
            <a:off x="1660615" y="703821"/>
            <a:ext cx="513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Pack Lançamento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449BD-3EB1-8814-3B2A-E4CBAD2D767C}"/>
              </a:ext>
            </a:extLst>
          </p:cNvPr>
          <p:cNvSpPr txBox="1"/>
          <p:nvPr/>
        </p:nvSpPr>
        <p:spPr>
          <a:xfrm>
            <a:off x="1640240" y="1439935"/>
            <a:ext cx="588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767A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ESPECIAL ANIVERSÁRIO</a:t>
            </a:r>
            <a:endParaRPr lang="pt-PT" sz="20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D1082C-F0EC-1546-4DAE-1504D311533E}"/>
              </a:ext>
            </a:extLst>
          </p:cNvPr>
          <p:cNvSpPr/>
          <p:nvPr/>
        </p:nvSpPr>
        <p:spPr>
          <a:xfrm>
            <a:off x="10153126" y="0"/>
            <a:ext cx="1522219" cy="1471902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3820E-5914-CE63-A572-5C711D509866}"/>
              </a:ext>
            </a:extLst>
          </p:cNvPr>
          <p:cNvSpPr txBox="1"/>
          <p:nvPr/>
        </p:nvSpPr>
        <p:spPr>
          <a:xfrm>
            <a:off x="10283438" y="350253"/>
            <a:ext cx="1320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</a:p>
          <a:p>
            <a:pPr>
              <a:buNone/>
            </a:pP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FORMATO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96DEA2-DEA1-8A53-28A7-4E17E6235AEE}"/>
              </a:ext>
            </a:extLst>
          </p:cNvPr>
          <p:cNvCxnSpPr>
            <a:cxnSpLocks/>
          </p:cNvCxnSpPr>
          <p:nvPr/>
        </p:nvCxnSpPr>
        <p:spPr>
          <a:xfrm>
            <a:off x="10408545" y="943827"/>
            <a:ext cx="7545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6008A2-F295-89E0-B2D5-C7566EB86B13}"/>
              </a:ext>
            </a:extLst>
          </p:cNvPr>
          <p:cNvSpPr txBox="1"/>
          <p:nvPr/>
        </p:nvSpPr>
        <p:spPr>
          <a:xfrm>
            <a:off x="6951830" y="2712588"/>
            <a:ext cx="36474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A sua marca ganha visibilidade num meio de referência lido por um público exigente, informado e influente. </a:t>
            </a:r>
          </a:p>
          <a:p>
            <a:r>
              <a:rPr lang="pt-PT" sz="16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 Sol, a sua mensagem brilha.</a:t>
            </a:r>
            <a:endParaRPr lang="pt-PT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477B0-2ABB-3363-742C-AA8CAC50749F}"/>
              </a:ext>
            </a:extLst>
          </p:cNvPr>
          <p:cNvSpPr txBox="1"/>
          <p:nvPr/>
        </p:nvSpPr>
        <p:spPr>
          <a:xfrm>
            <a:off x="9886066" y="1610871"/>
            <a:ext cx="1799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MAIS FORTE. </a:t>
            </a:r>
          </a:p>
          <a:p>
            <a:pPr>
              <a:buNone/>
            </a:pP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MAIS PRÓXIMO.</a:t>
            </a:r>
          </a:p>
          <a:p>
            <a:pPr>
              <a:buNone/>
            </a:pP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MAIS IMPACTANTE.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92D5C6-89CE-1042-E3EC-A7517273A85C}"/>
              </a:ext>
            </a:extLst>
          </p:cNvPr>
          <p:cNvGraphicFramePr>
            <a:graphicFrameLocks noGrp="1"/>
          </p:cNvGraphicFramePr>
          <p:nvPr/>
        </p:nvGraphicFramePr>
        <p:xfrm>
          <a:off x="7026793" y="4286870"/>
          <a:ext cx="3880788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PÁGINAS ÍMPARES E 4 BRAND DAYS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3F2B428-4BA3-4E18-8069-0E4E2A37F6D2}"/>
              </a:ext>
            </a:extLst>
          </p:cNvPr>
          <p:cNvSpPr txBox="1"/>
          <p:nvPr/>
        </p:nvSpPr>
        <p:spPr>
          <a:xfrm>
            <a:off x="6951830" y="3920280"/>
            <a:ext cx="441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PACK LANÇAMENTO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E047D-618F-A293-236A-2CE48103AAE4}"/>
              </a:ext>
            </a:extLst>
          </p:cNvPr>
          <p:cNvSpPr txBox="1"/>
          <p:nvPr/>
        </p:nvSpPr>
        <p:spPr>
          <a:xfrm>
            <a:off x="6951830" y="4614180"/>
            <a:ext cx="40602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Pack de Lançamento válido para o Jornal Nascer do Sol ou Revista Versa a usufruir entre os dias 12 de setembro e 03 de outubro.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3CE8EF7-912F-2701-E807-65808BF1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12</a:t>
            </a:fld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2" name="Picture 21" descr="A newspaper with a picture of a person&#10;&#10;AI-generated content may be incorrect.">
            <a:extLst>
              <a:ext uri="{FF2B5EF4-FFF2-40B4-BE49-F238E27FC236}">
                <a16:creationId xmlns:a16="http://schemas.microsoft.com/office/drawing/2014/main" id="{A5CD9692-BBCB-C6E0-4A76-DE547FB6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0113" r="5588" b="7037"/>
          <a:stretch>
            <a:fillRect/>
          </a:stretch>
        </p:blipFill>
        <p:spPr>
          <a:xfrm>
            <a:off x="1815029" y="2257201"/>
            <a:ext cx="3710477" cy="4243521"/>
          </a:xfrm>
          <a:prstGeom prst="rect">
            <a:avLst/>
          </a:prstGeom>
        </p:spPr>
      </p:pic>
      <p:pic>
        <p:nvPicPr>
          <p:cNvPr id="24" name="Picture 23" descr="A magazine with a person on the cover&#10;&#10;AI-generated content may be incorrect.">
            <a:extLst>
              <a:ext uri="{FF2B5EF4-FFF2-40B4-BE49-F238E27FC236}">
                <a16:creationId xmlns:a16="http://schemas.microsoft.com/office/drawing/2014/main" id="{92CC19E2-00DE-4A36-7333-7608BA8A3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8806" r="6070" b="5482"/>
          <a:stretch>
            <a:fillRect/>
          </a:stretch>
        </p:blipFill>
        <p:spPr>
          <a:xfrm rot="21361597">
            <a:off x="3175305" y="3560533"/>
            <a:ext cx="2845584" cy="33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99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0195-4121-46EE-0714-799120598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EF656C-8575-D214-D829-F9E291E51CA6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8B0A1-1971-B61B-62EA-FAEB9DA757D8}"/>
              </a:ext>
            </a:extLst>
          </p:cNvPr>
          <p:cNvSpPr/>
          <p:nvPr/>
        </p:nvSpPr>
        <p:spPr>
          <a:xfrm>
            <a:off x="11270381" y="516655"/>
            <a:ext cx="921619" cy="635925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F04D0-8FA7-7F16-9108-F002A88C991E}"/>
              </a:ext>
            </a:extLst>
          </p:cNvPr>
          <p:cNvSpPr/>
          <p:nvPr/>
        </p:nvSpPr>
        <p:spPr>
          <a:xfrm>
            <a:off x="10753726" y="0"/>
            <a:ext cx="921620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8B99BC-C6B9-1305-AEED-25A2719E29F1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A8CDA-C9CE-372E-41A4-066E2DDA707E}"/>
              </a:ext>
            </a:extLst>
          </p:cNvPr>
          <p:cNvSpPr txBox="1"/>
          <p:nvPr/>
        </p:nvSpPr>
        <p:spPr>
          <a:xfrm>
            <a:off x="1239154" y="1012761"/>
            <a:ext cx="9749972" cy="11726287"/>
          </a:xfrm>
          <a:prstGeom prst="rect">
            <a:avLst/>
          </a:prstGeom>
          <a:noFill/>
        </p:spPr>
        <p:txBody>
          <a:bodyPr wrap="square" numCol="3" spcCol="288000">
            <a:spAutoFit/>
          </a:bodyPr>
          <a:lstStyle/>
          <a:p>
            <a:r>
              <a:rPr lang="pt-PT" sz="1100" dirty="0">
                <a:latin typeface="Arial Nova Light" panose="020B0304020202020204" pitchFamily="34" charset="0"/>
              </a:rPr>
              <a:t>1.A reserva de espaço deverá ser confirmada por ordem de publicidade.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2.Os originais serão guardados durante três meses e serão devolvidos quando solicitados.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3.O Nascer do SOL/VERSA reserva-se ao</a:t>
            </a:r>
          </a:p>
          <a:p>
            <a:r>
              <a:rPr lang="pt-PT" sz="1100" dirty="0">
                <a:latin typeface="Arial Nova Light" panose="020B0304020202020204" pitchFamily="34" charset="0"/>
              </a:rPr>
              <a:t>direito de adiar ou suspender a publicação de qualquer anúncio sempre que, por razões de</a:t>
            </a:r>
          </a:p>
          <a:p>
            <a:r>
              <a:rPr lang="pt-PT" sz="1100" dirty="0">
                <a:latin typeface="Arial Nova Light" panose="020B0304020202020204" pitchFamily="34" charset="0"/>
              </a:rPr>
              <a:t>paginação, a isso seja obrigado.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4.A colocação de publicidade fica subordinada à conveniência de paginação e a localização será fixada pelo Nascer do SOL/VERSA de acordo com as posssibilidades técnicas, exceto nos anúncios que tenham sido aceites ao abrigo das disposições de localização obrigatória.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5.No caso de ser pedida uma localização específica, acresce 30% ao valor da proposta.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6.O Nascer do SOL/VERSA reserva-se ao direito de alterar a qualquer momento os preços desta tabela, sem obrigação de aviso prévio. Os preços a praticar são os que estiverem em vigor à data de publicação.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7.As reclamações só serão aceites quando apresentadas por escrito, à direção do SOL/VERSA, nos 10 dias imediatamente a seguir à data de publicação.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8.O Nascer do SOL/VERSA não se</a:t>
            </a:r>
          </a:p>
          <a:p>
            <a:r>
              <a:rPr lang="pt-PT" sz="1100" dirty="0">
                <a:latin typeface="Arial Nova Light" panose="020B0304020202020204" pitchFamily="34" charset="0"/>
              </a:rPr>
              <a:t>responsabiliza igualmente pela perda ou danos causados em materiais fornecidos para publicação, nem pela deficiência de ficheiros que nos forem enviados eletronicamente.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9. Fotografias, desenhos, maquetas, seleções de cor e quaisquer outros elementos gráficos necessários à publicação dos anúncios no Nascer do SOL/VERSA são da responsabilidade do anunciante.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10. Em todas as ordens firmadas pelos</a:t>
            </a:r>
          </a:p>
          <a:p>
            <a:r>
              <a:rPr lang="pt-PT" sz="1100" dirty="0">
                <a:latin typeface="Arial Nova Light" panose="020B0304020202020204" pitchFamily="34" charset="0"/>
              </a:rPr>
              <a:t>anunciantes ou agências subentende-se o conhecimento da tabela de preços e das respetivas condições da tabela de publicidade do Nascer do SOL/VERSA.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11. Sobre a importância líquida de todos os anúncios incidirá o IVA em vigor(23%).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12. Alerta-se para o dever dos anunciantes ou agências, controlarem a legalidade do conteúdo da mensagem publicitária, pelo que o Nascer do SOL/VERSA terá o direito de regresso e direito a ser indemnizado pelos danos causados, por essas entidades, caso lhe seja imputada responsabilidade, civil ou criminal, por causa direta ou indireta do conteúdo dos anúncios publicados.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15. Não é permitida a utilização de línguas estrangeiras em publicidade, à exceção dos casos previstos pela legislação em vigor (art.º7, n.ºs 3 e 4 do Código de Publicidade). </a:t>
            </a:r>
            <a:br>
              <a:rPr lang="pt-PT" sz="1100" dirty="0">
                <a:latin typeface="Arial Nova Light" panose="020B0304020202020204" pitchFamily="34" charset="0"/>
              </a:rPr>
            </a:br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16. Exemplar para Encartes sujeito a aprovação pelo departamento de Produção com 3 semanas de antecedência à data de saída. </a:t>
            </a:r>
            <a:br>
              <a:rPr lang="pt-PT" sz="1100" dirty="0">
                <a:latin typeface="Arial Nova Light" panose="020B0304020202020204" pitchFamily="34" charset="0"/>
              </a:rPr>
            </a:br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17. Periodicidade Semanal, em banca todas as sextas-feiras.</a:t>
            </a:r>
            <a:br>
              <a:rPr lang="pt-PT" sz="1100" dirty="0">
                <a:latin typeface="Arial Nova Light" panose="020B0304020202020204" pitchFamily="34" charset="0"/>
              </a:rPr>
            </a:br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18. 15 dias antes da saída da edição é o limite para Reserva de Espaço, através de uma Ordem de Publicidade ou outro meio escrito. 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19. 15 dias antes da saída da edição é o limite para a Anulação de Espaço, sendo necessária a comunicação por escrito. Caso esta situação não se verifique, O Nascer do SOL/VERSA reserva-se ao direto de faturar o espaço contratado. </a:t>
            </a:r>
          </a:p>
          <a:p>
            <a:endParaRPr lang="pt-PT" sz="1100" dirty="0">
              <a:latin typeface="Arial Nova Light" panose="020B0304020202020204" pitchFamily="34" charset="0"/>
            </a:endParaRPr>
          </a:p>
          <a:p>
            <a:r>
              <a:rPr lang="pt-PT" sz="1100" dirty="0">
                <a:latin typeface="Arial Nova Light" panose="020B0304020202020204" pitchFamily="34" charset="0"/>
              </a:rPr>
              <a:t> </a:t>
            </a:r>
          </a:p>
          <a:p>
            <a:endParaRPr lang="pt-PT" sz="1400" dirty="0">
              <a:latin typeface="Arial Nova Light" panose="020B03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82D90-8C82-A973-AE30-22EDB07EE47F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Condições Gerais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DEF31DB-BFEA-CA2A-4081-4A56B381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13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0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F249C-48D9-A755-8D97-1E25F4EE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715E5F-7405-F397-6A19-3F2763675628}"/>
              </a:ext>
            </a:extLst>
          </p:cNvPr>
          <p:cNvSpPr/>
          <p:nvPr/>
        </p:nvSpPr>
        <p:spPr>
          <a:xfrm>
            <a:off x="-9524" y="2592198"/>
            <a:ext cx="9977886" cy="42913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492A0B-5481-2968-7753-63663CFE4010}"/>
              </a:ext>
            </a:extLst>
          </p:cNvPr>
          <p:cNvSpPr/>
          <p:nvPr/>
        </p:nvSpPr>
        <p:spPr>
          <a:xfrm>
            <a:off x="9968363" y="0"/>
            <a:ext cx="2223637" cy="6875905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E5C06-5581-1FDC-BCC2-DBEAF17A3F94}"/>
              </a:ext>
            </a:extLst>
          </p:cNvPr>
          <p:cNvSpPr/>
          <p:nvPr/>
        </p:nvSpPr>
        <p:spPr>
          <a:xfrm>
            <a:off x="11158691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DC2C74-629D-9D55-563F-17DF75CEFE89}"/>
              </a:ext>
            </a:extLst>
          </p:cNvPr>
          <p:cNvSpPr/>
          <p:nvPr/>
        </p:nvSpPr>
        <p:spPr>
          <a:xfrm>
            <a:off x="11675346" y="0"/>
            <a:ext cx="516654" cy="1614791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ADBFD-4AE7-CA1A-7576-1AB08AA7057B}"/>
              </a:ext>
            </a:extLst>
          </p:cNvPr>
          <p:cNvSpPr txBox="1"/>
          <p:nvPr/>
        </p:nvSpPr>
        <p:spPr>
          <a:xfrm>
            <a:off x="933703" y="3304554"/>
            <a:ext cx="4828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TABELA DE </a:t>
            </a:r>
          </a:p>
          <a:p>
            <a:r>
              <a:rPr lang="en-US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PUBLICIDADE</a:t>
            </a:r>
            <a:endParaRPr lang="pt-PT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CAEDC-5E41-EF37-C295-347E463F5EED}"/>
              </a:ext>
            </a:extLst>
          </p:cNvPr>
          <p:cNvSpPr txBox="1"/>
          <p:nvPr/>
        </p:nvSpPr>
        <p:spPr>
          <a:xfrm>
            <a:off x="931254" y="4746444"/>
            <a:ext cx="431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767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DIGITAL</a:t>
            </a:r>
            <a:endParaRPr lang="pt-PT" sz="20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 descr="A group of computer monitors and a tablet&#10;&#10;AI-generated content may be incorrect.">
            <a:extLst>
              <a:ext uri="{FF2B5EF4-FFF2-40B4-BE49-F238E27FC236}">
                <a16:creationId xmlns:a16="http://schemas.microsoft.com/office/drawing/2014/main" id="{65E682AB-382D-7F87-00FB-47A6346CA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5"/>
          <a:stretch>
            <a:fillRect/>
          </a:stretch>
        </p:blipFill>
        <p:spPr>
          <a:xfrm>
            <a:off x="5245768" y="1630062"/>
            <a:ext cx="7181815" cy="3883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E5167-1722-18B8-F678-BE1620D787FD}"/>
              </a:ext>
            </a:extLst>
          </p:cNvPr>
          <p:cNvSpPr txBox="1"/>
          <p:nvPr/>
        </p:nvSpPr>
        <p:spPr>
          <a:xfrm>
            <a:off x="931253" y="5533649"/>
            <a:ext cx="831341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300" dirty="0">
                <a:solidFill>
                  <a:schemeClr val="bg1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 Jornal SOL é muito mais que um jornal. Está presente nos diversos meios digitais, como site e redes sociais. Descubra a oferta comercial digital e comunique a sua marca numa publicação de referência. </a:t>
            </a:r>
            <a:br>
              <a:rPr lang="pt-PT" sz="1300" dirty="0">
                <a:solidFill>
                  <a:schemeClr val="bg1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300" b="1" dirty="0">
                <a:solidFill>
                  <a:schemeClr val="bg1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 Sol, a sua mensagem brilha.</a:t>
            </a:r>
            <a:endParaRPr lang="pt-PT" sz="13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5B2C1B1-B08C-91B5-131B-B589D203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14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8A061-A028-6441-1E0B-0E40043D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C23488-99AF-17C5-51FB-E97519FA71D4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BFA6E-B3E2-1AB1-25BC-BF0200134393}"/>
              </a:ext>
            </a:extLst>
          </p:cNvPr>
          <p:cNvSpPr/>
          <p:nvPr/>
        </p:nvSpPr>
        <p:spPr>
          <a:xfrm>
            <a:off x="11357811" y="516655"/>
            <a:ext cx="834189" cy="635925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03115-2485-33F5-0DA5-1185DD1ECCAC}"/>
              </a:ext>
            </a:extLst>
          </p:cNvPr>
          <p:cNvSpPr/>
          <p:nvPr/>
        </p:nvSpPr>
        <p:spPr>
          <a:xfrm>
            <a:off x="11158690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7F27F-6FF7-5201-8E16-3BBD0D95DF43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381BF7-8B3E-1D11-8990-3117F3CA0342}"/>
              </a:ext>
            </a:extLst>
          </p:cNvPr>
          <p:cNvSpPr txBox="1"/>
          <p:nvPr/>
        </p:nvSpPr>
        <p:spPr>
          <a:xfrm>
            <a:off x="1704970" y="635384"/>
            <a:ext cx="341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Tabela de publicidade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EE5A368-E087-189B-69B7-673766D73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258901"/>
              </p:ext>
            </p:extLst>
          </p:nvPr>
        </p:nvGraphicFramePr>
        <p:xfrm>
          <a:off x="1759568" y="2544969"/>
          <a:ext cx="388078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085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065851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  <a:gridCol w="1065851">
                  <a:extLst>
                    <a:ext uri="{9D8B030D-6E8A-4147-A177-3AD203B41FA5}">
                      <a16:colId xmlns:a16="http://schemas.microsoft.com/office/drawing/2014/main" val="1159959446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CPM*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CPV*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73782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PREROLL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0,059€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773654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BILLBOARD XL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17,5€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BILLBOARD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17,5€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MREC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HALF PAGE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9,4€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02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PUSHDOWN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17,5€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901258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OUTSTREAM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7877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INTRO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17,5€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759290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TICKER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17,5€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4962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SPLASH MOBILE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17,5€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17687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BRAND DAY*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22530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LEADER BOARD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302879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COMBINAÇÃO DE FORMATOS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Soma de CPM de cada formato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47939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C872C4E7-92DF-8D85-F2A0-78E6CF821537}"/>
              </a:ext>
            </a:extLst>
          </p:cNvPr>
          <p:cNvSpPr txBox="1"/>
          <p:nvPr/>
        </p:nvSpPr>
        <p:spPr>
          <a:xfrm>
            <a:off x="1879376" y="2026013"/>
            <a:ext cx="39002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OBS: Aos preços de tabela, acresce o iva à taxa legal.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3B96CE-0C2D-0C49-B726-BF6947F2A8D0}"/>
              </a:ext>
            </a:extLst>
          </p:cNvPr>
          <p:cNvSpPr txBox="1"/>
          <p:nvPr/>
        </p:nvSpPr>
        <p:spPr>
          <a:xfrm>
            <a:off x="1869446" y="6087979"/>
            <a:ext cx="6370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solidFill>
                  <a:srgbClr val="FF767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OUTROS FORMATOS / FORMATOS ESPECIAIS AQUI: 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https://www.mediacapitalcomercial.pt/produtos/formatos/formatos-publicidade-digitais/</a:t>
            </a:r>
            <a:endParaRPr lang="pt-PT" sz="800" noProof="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E4D8C-841F-222A-8907-9C76CCA403B7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Site Nascer do Sol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12ADF0-81BF-FDFD-530B-4D4583D3207F}"/>
              </a:ext>
            </a:extLst>
          </p:cNvPr>
          <p:cNvGrpSpPr/>
          <p:nvPr/>
        </p:nvGrpSpPr>
        <p:grpSpPr>
          <a:xfrm>
            <a:off x="7001325" y="982919"/>
            <a:ext cx="3954884" cy="1093245"/>
            <a:chOff x="5512107" y="2115999"/>
            <a:chExt cx="5506384" cy="15221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1F5207-663D-EE0E-FB02-AF8EE5E3C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" t="13977" r="5328" b="22483"/>
            <a:stretch/>
          </p:blipFill>
          <p:spPr>
            <a:xfrm>
              <a:off x="5512107" y="2115999"/>
              <a:ext cx="1800605" cy="116375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2237AA-8089-FB68-C3D6-96BEE059C214}"/>
                </a:ext>
              </a:extLst>
            </p:cNvPr>
            <p:cNvGrpSpPr/>
            <p:nvPr/>
          </p:nvGrpSpPr>
          <p:grpSpPr>
            <a:xfrm>
              <a:off x="7418036" y="2126959"/>
              <a:ext cx="1785694" cy="1152790"/>
              <a:chOff x="3324226" y="3142442"/>
              <a:chExt cx="2042156" cy="13183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FC49EF6-701C-C041-82F7-25C3F0C564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7" t="14634" r="6295" b="23171"/>
              <a:stretch/>
            </p:blipFill>
            <p:spPr>
              <a:xfrm>
                <a:off x="3324226" y="3142442"/>
                <a:ext cx="2042156" cy="131835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D5A619-B944-233F-41CE-D0E861812B3F}"/>
                  </a:ext>
                </a:extLst>
              </p:cNvPr>
              <p:cNvSpPr/>
              <p:nvPr/>
            </p:nvSpPr>
            <p:spPr>
              <a:xfrm>
                <a:off x="3356811" y="3205479"/>
                <a:ext cx="1981199" cy="640615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E804B9-6471-9331-E201-A723D36E43A6}"/>
                </a:ext>
              </a:extLst>
            </p:cNvPr>
            <p:cNvSpPr txBox="1"/>
            <p:nvPr/>
          </p:nvSpPr>
          <p:spPr>
            <a:xfrm>
              <a:off x="5512107" y="3338161"/>
              <a:ext cx="1747150" cy="29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PREROLL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E6B5D4-4C63-4777-F770-F412B3186BE9}"/>
                </a:ext>
              </a:extLst>
            </p:cNvPr>
            <p:cNvSpPr txBox="1"/>
            <p:nvPr/>
          </p:nvSpPr>
          <p:spPr>
            <a:xfrm>
              <a:off x="7406471" y="3334422"/>
              <a:ext cx="1747150" cy="29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BILLBOARD XL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EC76EE-FC7F-65A6-159E-D001F07026B4}"/>
                </a:ext>
              </a:extLst>
            </p:cNvPr>
            <p:cNvSpPr txBox="1"/>
            <p:nvPr/>
          </p:nvSpPr>
          <p:spPr>
            <a:xfrm>
              <a:off x="9224076" y="3334422"/>
              <a:ext cx="1747150" cy="29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BILLBOARD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261734-19B4-1831-2F4A-6E4F5C1B5366}"/>
                </a:ext>
              </a:extLst>
            </p:cNvPr>
            <p:cNvGrpSpPr/>
            <p:nvPr/>
          </p:nvGrpSpPr>
          <p:grpSpPr>
            <a:xfrm>
              <a:off x="9279885" y="2128877"/>
              <a:ext cx="1738606" cy="1120511"/>
              <a:chOff x="5012317" y="2671066"/>
              <a:chExt cx="1980180" cy="127620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75D9287-1F04-E137-927B-31E6CA17F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8" t="14228" r="4963" b="22032"/>
              <a:stretch/>
            </p:blipFill>
            <p:spPr>
              <a:xfrm>
                <a:off x="5012317" y="2671066"/>
                <a:ext cx="1980180" cy="1276202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0A710E-8EF0-1815-7201-9A59A6C65517}"/>
                  </a:ext>
                </a:extLst>
              </p:cNvPr>
              <p:cNvSpPr/>
              <p:nvPr/>
            </p:nvSpPr>
            <p:spPr>
              <a:xfrm>
                <a:off x="5070152" y="2733798"/>
                <a:ext cx="1853197" cy="229535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D54E28-07C7-B9AC-1AF9-F37B7F0A7696}"/>
                  </a:ext>
                </a:extLst>
              </p:cNvPr>
              <p:cNvSpPr/>
              <p:nvPr/>
            </p:nvSpPr>
            <p:spPr>
              <a:xfrm>
                <a:off x="6489100" y="3454400"/>
                <a:ext cx="449563" cy="372533"/>
              </a:xfrm>
              <a:prstGeom prst="rect">
                <a:avLst/>
              </a:prstGeom>
              <a:solidFill>
                <a:srgbClr val="ECEC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0A80FD-85A6-C0C7-AC23-8EEAADF803AF}"/>
              </a:ext>
            </a:extLst>
          </p:cNvPr>
          <p:cNvGrpSpPr/>
          <p:nvPr/>
        </p:nvGrpSpPr>
        <p:grpSpPr>
          <a:xfrm>
            <a:off x="7001325" y="2215055"/>
            <a:ext cx="3987390" cy="1098577"/>
            <a:chOff x="6278620" y="2013294"/>
            <a:chExt cx="5497917" cy="15147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A6925E-3E0E-094B-5D4E-A8ABC83C9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" t="14228" r="4963" b="22032"/>
            <a:stretch/>
          </p:blipFill>
          <p:spPr>
            <a:xfrm>
              <a:off x="6287163" y="2061031"/>
              <a:ext cx="1738606" cy="112051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A06C7D-7019-2153-A4A9-37869DB7E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4" t="14878" r="5023" b="22358"/>
            <a:stretch/>
          </p:blipFill>
          <p:spPr>
            <a:xfrm>
              <a:off x="8196352" y="2061030"/>
              <a:ext cx="1764950" cy="11205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1EA622-0B21-19E2-2FFE-508072CD702A}"/>
                </a:ext>
              </a:extLst>
            </p:cNvPr>
            <p:cNvSpPr txBox="1"/>
            <p:nvPr/>
          </p:nvSpPr>
          <p:spPr>
            <a:xfrm>
              <a:off x="6278620" y="3236214"/>
              <a:ext cx="1747149" cy="29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MREC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66644C-50F3-5738-A52C-2DDB9A5C5433}"/>
                </a:ext>
              </a:extLst>
            </p:cNvPr>
            <p:cNvSpPr txBox="1"/>
            <p:nvPr/>
          </p:nvSpPr>
          <p:spPr>
            <a:xfrm>
              <a:off x="8165421" y="3220949"/>
              <a:ext cx="1747149" cy="29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HALF PAGE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BB224F3-26C9-9BA4-0179-124B03613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14228" r="4445" b="21138"/>
            <a:stretch/>
          </p:blipFill>
          <p:spPr>
            <a:xfrm>
              <a:off x="10037502" y="2013294"/>
              <a:ext cx="1739035" cy="11378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A2BA98-7F62-8F96-FFD9-A2B94C610817}"/>
                </a:ext>
              </a:extLst>
            </p:cNvPr>
            <p:cNvSpPr txBox="1"/>
            <p:nvPr/>
          </p:nvSpPr>
          <p:spPr>
            <a:xfrm>
              <a:off x="9979774" y="3192610"/>
              <a:ext cx="1478976" cy="29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PUSH DOWN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6AAC4E-B590-05AC-1A23-B9B63427E67A}"/>
              </a:ext>
            </a:extLst>
          </p:cNvPr>
          <p:cNvGrpSpPr/>
          <p:nvPr/>
        </p:nvGrpSpPr>
        <p:grpSpPr>
          <a:xfrm>
            <a:off x="7001324" y="3393465"/>
            <a:ext cx="3995359" cy="1094908"/>
            <a:chOff x="713977" y="4006642"/>
            <a:chExt cx="4954726" cy="135781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FB4B7D3-E469-F06D-F1E7-C86EC2361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t="14228" r="4963" b="23008"/>
            <a:stretch/>
          </p:blipFill>
          <p:spPr>
            <a:xfrm>
              <a:off x="713977" y="4006642"/>
              <a:ext cx="1576487" cy="10074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FD8A12D-2C5D-FAB2-8FCA-49B133FF3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9" t="13902" r="4667" b="22358"/>
            <a:stretch/>
          </p:blipFill>
          <p:spPr>
            <a:xfrm>
              <a:off x="4090407" y="4006642"/>
              <a:ext cx="1578296" cy="101758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006EB8-3942-5FCA-F946-C58046A3BA37}"/>
                </a:ext>
              </a:extLst>
            </p:cNvPr>
            <p:cNvSpPr txBox="1"/>
            <p:nvPr/>
          </p:nvSpPr>
          <p:spPr>
            <a:xfrm>
              <a:off x="749537" y="5087972"/>
              <a:ext cx="1747149" cy="26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OUTSTREAM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97E4EFF-EC5F-11C4-656B-646B7468E3FC}"/>
                </a:ext>
              </a:extLst>
            </p:cNvPr>
            <p:cNvSpPr txBox="1"/>
            <p:nvPr/>
          </p:nvSpPr>
          <p:spPr>
            <a:xfrm>
              <a:off x="4117732" y="5086425"/>
              <a:ext cx="1523647" cy="26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INTRO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0EAA51D-2502-24C7-9436-BEB284438EBB}"/>
                </a:ext>
              </a:extLst>
            </p:cNvPr>
            <p:cNvGrpSpPr/>
            <p:nvPr/>
          </p:nvGrpSpPr>
          <p:grpSpPr>
            <a:xfrm>
              <a:off x="2443230" y="4015952"/>
              <a:ext cx="1576487" cy="1007491"/>
              <a:chOff x="2578874" y="4395395"/>
              <a:chExt cx="1795535" cy="1147478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567C6D4-F092-CE7E-7F10-BE176AF9E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t="14228" r="4963" b="23008"/>
              <a:stretch/>
            </p:blipFill>
            <p:spPr>
              <a:xfrm>
                <a:off x="2578874" y="4395395"/>
                <a:ext cx="1795535" cy="1147478"/>
              </a:xfrm>
              <a:prstGeom prst="rect">
                <a:avLst/>
              </a:prstGeom>
            </p:spPr>
          </p:pic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7B4C6A-C4A0-EFEE-0F4D-58BA4AC03015}"/>
                  </a:ext>
                </a:extLst>
              </p:cNvPr>
              <p:cNvSpPr/>
              <p:nvPr/>
            </p:nvSpPr>
            <p:spPr>
              <a:xfrm>
                <a:off x="3061217" y="4960667"/>
                <a:ext cx="804333" cy="314066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5C3852D-15B4-D592-2214-96D9C5642767}"/>
                </a:ext>
              </a:extLst>
            </p:cNvPr>
            <p:cNvSpPr txBox="1"/>
            <p:nvPr/>
          </p:nvSpPr>
          <p:spPr>
            <a:xfrm>
              <a:off x="2372645" y="5097283"/>
              <a:ext cx="1747149" cy="26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Segoe UI Black" panose="020B0A02040204020203" pitchFamily="34" charset="0"/>
                  <a:ea typeface="Segoe UI Black" panose="020B0A02040204020203" pitchFamily="34" charset="0"/>
                  <a:cs typeface="HELVETICA" panose="020B0604020202020204" pitchFamily="34" charset="0"/>
                </a:rPr>
                <a:t>DISPLAY INCONTENT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5AB0DC8-1D7B-0345-9F83-0A5C586461EF}"/>
              </a:ext>
            </a:extLst>
          </p:cNvPr>
          <p:cNvGrpSpPr/>
          <p:nvPr/>
        </p:nvGrpSpPr>
        <p:grpSpPr>
          <a:xfrm>
            <a:off x="6928045" y="4511567"/>
            <a:ext cx="4162201" cy="1036315"/>
            <a:chOff x="6652259" y="4850122"/>
            <a:chExt cx="4344423" cy="108168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3CF0250-28F7-A5C7-FB06-8011D0347FA5}"/>
                </a:ext>
              </a:extLst>
            </p:cNvPr>
            <p:cNvGrpSpPr/>
            <p:nvPr/>
          </p:nvGrpSpPr>
          <p:grpSpPr>
            <a:xfrm>
              <a:off x="7875051" y="4850122"/>
              <a:ext cx="3121631" cy="1062690"/>
              <a:chOff x="5816621" y="4000689"/>
              <a:chExt cx="4084124" cy="1390350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358345EB-8AE7-2522-6F38-841927A83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52" t="34065" r="38225" b="21707"/>
              <a:stretch/>
            </p:blipFill>
            <p:spPr>
              <a:xfrm>
                <a:off x="5884071" y="4006642"/>
                <a:ext cx="614469" cy="1035037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2D95491B-317B-439B-052B-2F05809F69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t="14553" r="4667" b="20732"/>
              <a:stretch/>
            </p:blipFill>
            <p:spPr>
              <a:xfrm>
                <a:off x="6537773" y="4000689"/>
                <a:ext cx="1585028" cy="1040992"/>
              </a:xfrm>
              <a:prstGeom prst="rect">
                <a:avLst/>
              </a:prstGeom>
            </p:spPr>
          </p:pic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100CF07F-73FC-673D-129B-5A9CA4EFD796}"/>
                  </a:ext>
                </a:extLst>
              </p:cNvPr>
              <p:cNvGrpSpPr/>
              <p:nvPr/>
            </p:nvGrpSpPr>
            <p:grpSpPr>
              <a:xfrm>
                <a:off x="8122214" y="4015952"/>
                <a:ext cx="1778531" cy="1025728"/>
                <a:chOff x="8602099" y="4698347"/>
                <a:chExt cx="2301240" cy="1327188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7E329EBD-D70B-AE7E-7D08-2198D22166C5}"/>
                    </a:ext>
                  </a:extLst>
                </p:cNvPr>
                <p:cNvGrpSpPr/>
                <p:nvPr/>
              </p:nvGrpSpPr>
              <p:grpSpPr>
                <a:xfrm>
                  <a:off x="8602099" y="4698347"/>
                  <a:ext cx="2301240" cy="1327188"/>
                  <a:chOff x="8893811" y="4698347"/>
                  <a:chExt cx="2301240" cy="1327188"/>
                </a:xfrm>
              </p:grpSpPr>
              <p:pic>
                <p:nvPicPr>
                  <p:cNvPr id="113" name="Picture 112">
                    <a:extLst>
                      <a:ext uri="{FF2B5EF4-FFF2-40B4-BE49-F238E27FC236}">
                        <a16:creationId xmlns:a16="http://schemas.microsoft.com/office/drawing/2014/main" id="{EFB80BE7-ECFC-9A94-B43D-6967BC5F42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54" t="14811" r="4964" b="25026"/>
                  <a:stretch/>
                </p:blipFill>
                <p:spPr>
                  <a:xfrm>
                    <a:off x="8893811" y="4698347"/>
                    <a:ext cx="2301240" cy="1327188"/>
                  </a:xfrm>
                  <a:prstGeom prst="rect">
                    <a:avLst/>
                  </a:prstGeom>
                </p:spPr>
              </p:pic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B288B99E-CC96-04FF-F77A-EA7272782DF4}"/>
                      </a:ext>
                    </a:extLst>
                  </p:cNvPr>
                  <p:cNvSpPr/>
                  <p:nvPr/>
                </p:nvSpPr>
                <p:spPr>
                  <a:xfrm>
                    <a:off x="10623550" y="5543550"/>
                    <a:ext cx="508000" cy="481985"/>
                  </a:xfrm>
                  <a:prstGeom prst="rect">
                    <a:avLst/>
                  </a:prstGeom>
                  <a:solidFill>
                    <a:srgbClr val="ECEC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7EF5F34-7B7E-32C9-69BF-819FEF07A7B6}"/>
                      </a:ext>
                    </a:extLst>
                  </p:cNvPr>
                  <p:cNvSpPr/>
                  <p:nvPr/>
                </p:nvSpPr>
                <p:spPr>
                  <a:xfrm>
                    <a:off x="8953500" y="5308600"/>
                    <a:ext cx="2178050" cy="189229"/>
                  </a:xfrm>
                  <a:prstGeom prst="rect">
                    <a:avLst/>
                  </a:prstGeom>
                  <a:solidFill>
                    <a:srgbClr val="B3B3B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pic>
                <p:nvPicPr>
                  <p:cNvPr id="116" name="Picture 115">
                    <a:extLst>
                      <a:ext uri="{FF2B5EF4-FFF2-40B4-BE49-F238E27FC236}">
                        <a16:creationId xmlns:a16="http://schemas.microsoft.com/office/drawing/2014/main" id="{7E02C79D-6E94-CFE1-A212-62A271A0D8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54" t="50802" r="5324" b="25025"/>
                  <a:stretch/>
                </p:blipFill>
                <p:spPr>
                  <a:xfrm>
                    <a:off x="8896544" y="4698347"/>
                    <a:ext cx="2291962" cy="566394"/>
                  </a:xfrm>
                  <a:prstGeom prst="rect">
                    <a:avLst/>
                  </a:prstGeom>
                </p:spPr>
              </p:pic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7B0BF57-2476-E2E2-B6BA-41E14765F177}"/>
                      </a:ext>
                    </a:extLst>
                  </p:cNvPr>
                  <p:cNvSpPr/>
                  <p:nvPr/>
                </p:nvSpPr>
                <p:spPr>
                  <a:xfrm>
                    <a:off x="10623550" y="4780895"/>
                    <a:ext cx="508000" cy="481985"/>
                  </a:xfrm>
                  <a:prstGeom prst="rect">
                    <a:avLst/>
                  </a:prstGeom>
                  <a:solidFill>
                    <a:srgbClr val="ECECE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</p:grp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97FD64EF-C716-A9F4-8EA3-A8CB194C9A63}"/>
                    </a:ext>
                  </a:extLst>
                </p:cNvPr>
                <p:cNvSpPr/>
                <p:nvPr/>
              </p:nvSpPr>
              <p:spPr>
                <a:xfrm>
                  <a:off x="8644661" y="5262881"/>
                  <a:ext cx="217805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20852D6-ABA2-BEF4-83AB-C1C3A4855BD3}"/>
                  </a:ext>
                </a:extLst>
              </p:cNvPr>
              <p:cNvSpPr txBox="1"/>
              <p:nvPr/>
            </p:nvSpPr>
            <p:spPr>
              <a:xfrm>
                <a:off x="5816621" y="5109167"/>
                <a:ext cx="865624" cy="281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Segoe UI Black" panose="020B0A02040204020203" pitchFamily="34" charset="0"/>
                    <a:ea typeface="Segoe UI Black" panose="020B0A02040204020203" pitchFamily="34" charset="0"/>
                    <a:cs typeface="HELVETICA" panose="020B0604020202020204" pitchFamily="34" charset="0"/>
                  </a:rPr>
                  <a:t>SPLASH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C814EB1-7CB7-D5D3-B541-4257892D74BF}"/>
                  </a:ext>
                </a:extLst>
              </p:cNvPr>
              <p:cNvSpPr txBox="1"/>
              <p:nvPr/>
            </p:nvSpPr>
            <p:spPr>
              <a:xfrm>
                <a:off x="6500521" y="5103213"/>
                <a:ext cx="1478976" cy="281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Segoe UI Black" panose="020B0A02040204020203" pitchFamily="34" charset="0"/>
                    <a:ea typeface="Segoe UI Black" panose="020B0A02040204020203" pitchFamily="34" charset="0"/>
                    <a:cs typeface="HELVETICA" panose="020B0604020202020204" pitchFamily="34" charset="0"/>
                  </a:rPr>
                  <a:t>TAKE OVER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59000FE-440F-0289-4F76-73D361DDAB74}"/>
                  </a:ext>
                </a:extLst>
              </p:cNvPr>
              <p:cNvSpPr txBox="1"/>
              <p:nvPr/>
            </p:nvSpPr>
            <p:spPr>
              <a:xfrm>
                <a:off x="8091281" y="5086427"/>
                <a:ext cx="1478976" cy="281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Segoe UI Black" panose="020B0A02040204020203" pitchFamily="34" charset="0"/>
                    <a:ea typeface="Segoe UI Black" panose="020B0A02040204020203" pitchFamily="34" charset="0"/>
                    <a:cs typeface="HELVETICA" panose="020B0604020202020204" pitchFamily="34" charset="0"/>
                  </a:rPr>
                  <a:t>LEADER BOARD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C5ECD38-8032-DDD7-D454-671A9A612FBD}"/>
                </a:ext>
              </a:extLst>
            </p:cNvPr>
            <p:cNvGrpSpPr/>
            <p:nvPr/>
          </p:nvGrpSpPr>
          <p:grpSpPr>
            <a:xfrm>
              <a:off x="6652259" y="4872284"/>
              <a:ext cx="1212674" cy="1059523"/>
              <a:chOff x="9979774" y="4032524"/>
              <a:chExt cx="1568163" cy="1370117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6C57C7E4-2FB7-B97D-CE55-3C0B08BB66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77" t="16260" r="7407" b="21545"/>
              <a:stretch/>
            </p:blipFill>
            <p:spPr>
              <a:xfrm>
                <a:off x="10037502" y="4032524"/>
                <a:ext cx="1510435" cy="1009155"/>
              </a:xfrm>
              <a:prstGeom prst="rect">
                <a:avLst/>
              </a:prstGeom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7219EE2-EFB3-2C8B-B513-7351E154B30C}"/>
                  </a:ext>
                </a:extLst>
              </p:cNvPr>
              <p:cNvSpPr txBox="1"/>
              <p:nvPr/>
            </p:nvSpPr>
            <p:spPr>
              <a:xfrm>
                <a:off x="9979774" y="5111844"/>
                <a:ext cx="1478976" cy="290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Segoe UI Black" panose="020B0A02040204020203" pitchFamily="34" charset="0"/>
                    <a:ea typeface="Segoe UI Black" panose="020B0A02040204020203" pitchFamily="34" charset="0"/>
                    <a:cs typeface="HELVETICA" panose="020B0604020202020204" pitchFamily="34" charset="0"/>
                  </a:rPr>
                  <a:t>TICKER</a:t>
                </a:r>
              </a:p>
            </p:txBody>
          </p:sp>
        </p:grpSp>
      </p:grp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7B7DE1B-0FFD-7FD5-CC91-F486FD2FC11F}"/>
              </a:ext>
            </a:extLst>
          </p:cNvPr>
          <p:cNvCxnSpPr>
            <a:cxnSpLocks/>
          </p:cNvCxnSpPr>
          <p:nvPr/>
        </p:nvCxnSpPr>
        <p:spPr>
          <a:xfrm>
            <a:off x="1732888" y="6087979"/>
            <a:ext cx="0" cy="78792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72A349-FA7C-9AA0-0A53-BF890DA39840}"/>
              </a:ext>
            </a:extLst>
          </p:cNvPr>
          <p:cNvSpPr txBox="1"/>
          <p:nvPr/>
        </p:nvSpPr>
        <p:spPr>
          <a:xfrm>
            <a:off x="1802944" y="646966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b="0" i="0" dirty="0">
                <a:solidFill>
                  <a:srgbClr val="333333"/>
                </a:solidFill>
                <a:effectLst/>
                <a:latin typeface="Arial Nova Light" panose="020B0304020202020204" pitchFamily="34" charset="0"/>
              </a:rPr>
              <a:t>*</a:t>
            </a:r>
            <a:r>
              <a:rPr lang="pt-PT" sz="800" dirty="0">
                <a:solidFill>
                  <a:srgbClr val="333333"/>
                </a:solidFill>
                <a:latin typeface="Arial Nova Light" panose="020B0304020202020204" pitchFamily="34" charset="0"/>
              </a:rPr>
              <a:t>Exposição exclusiva de uma marca em todos os formatos disponíveis no site com exceção do preroll e do formato Intro/Splash, durante 24h. Brand </a:t>
            </a:r>
            <a:r>
              <a:rPr lang="pt-PT" sz="800" dirty="0" err="1">
                <a:solidFill>
                  <a:srgbClr val="333333"/>
                </a:solidFill>
                <a:latin typeface="Arial Nova Light" panose="020B0304020202020204" pitchFamily="34" charset="0"/>
              </a:rPr>
              <a:t>Day</a:t>
            </a:r>
            <a:r>
              <a:rPr lang="pt-PT" sz="800" dirty="0">
                <a:solidFill>
                  <a:srgbClr val="333333"/>
                </a:solidFill>
                <a:latin typeface="Arial Nova Light" panose="020B0304020202020204" pitchFamily="34" charset="0"/>
              </a:rPr>
              <a:t> é exclusivo em todas as páginas do site.  O </a:t>
            </a:r>
            <a:r>
              <a:rPr lang="pt-PT" sz="800" dirty="0" err="1">
                <a:solidFill>
                  <a:srgbClr val="333333"/>
                </a:solidFill>
                <a:latin typeface="Arial Nova Light" panose="020B0304020202020204" pitchFamily="34" charset="0"/>
              </a:rPr>
              <a:t>Takeover</a:t>
            </a:r>
            <a:r>
              <a:rPr lang="pt-PT" sz="800" dirty="0">
                <a:solidFill>
                  <a:srgbClr val="333333"/>
                </a:solidFill>
                <a:latin typeface="Arial Nova Light" panose="020B0304020202020204" pitchFamily="34" charset="0"/>
              </a:rPr>
              <a:t> apenas é considerada a HP.</a:t>
            </a:r>
            <a:endParaRPr lang="pt-PT" sz="800" dirty="0">
              <a:latin typeface="Arial Nova Light" panose="020B03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161715B-8BBC-4753-1AA9-3958BB05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15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12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03D75-C90A-F9E7-7C80-8115F9061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3BED1F-EEB9-52BB-5759-FE92E3A022B3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85E902-6EDC-3AFF-80E9-35B511CD3D81}"/>
              </a:ext>
            </a:extLst>
          </p:cNvPr>
          <p:cNvSpPr/>
          <p:nvPr/>
        </p:nvSpPr>
        <p:spPr>
          <a:xfrm>
            <a:off x="8003097" y="0"/>
            <a:ext cx="4188903" cy="6875905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0F4E79-45D7-F66B-A16E-FCBC0BC7D5B8}"/>
              </a:ext>
            </a:extLst>
          </p:cNvPr>
          <p:cNvSpPr/>
          <p:nvPr/>
        </p:nvSpPr>
        <p:spPr>
          <a:xfrm>
            <a:off x="11158690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F9F37-E6EC-10B9-EF74-28CE5E33B722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598EE-EDFC-43C2-E3D9-7962E725658A}"/>
              </a:ext>
            </a:extLst>
          </p:cNvPr>
          <p:cNvSpPr txBox="1"/>
          <p:nvPr/>
        </p:nvSpPr>
        <p:spPr>
          <a:xfrm>
            <a:off x="1660614" y="607987"/>
            <a:ext cx="5612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Tabela de conteúdo patrocinado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85CDA-6EED-92E7-B9C4-EFE9C99A3AEC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Site Nascer do Sol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B825DBF-E789-8237-2710-116201853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431" y="1843701"/>
            <a:ext cx="2819310" cy="43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13320" rIns="0" bIns="0">
            <a:spAutoFit/>
          </a:bodyPr>
          <a:lstStyle>
            <a:lvl1pPr marL="12700" eaLnBrk="0" hangingPunct="0"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3000"/>
              </a:lnSpc>
              <a:spcBef>
                <a:spcPts val="88"/>
              </a:spcBef>
              <a:buClrTx/>
            </a:pP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Um native é um formato não invasivo, capaz de envolver o leitor a conhecer </a:t>
            </a:r>
            <a:b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o produto, projeto ou marca. </a:t>
            </a:r>
            <a:b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</a:br>
            <a:endParaRPr lang="pt-PT" altLang="pt-PT" sz="12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84150" indent="-171450" eaLnBrk="1" hangingPunct="1">
              <a:lnSpc>
                <a:spcPct val="103000"/>
              </a:lnSpc>
              <a:spcBef>
                <a:spcPts val="88"/>
              </a:spcBef>
              <a:buClrTx/>
              <a:buFont typeface="Arial" panose="020B0604020202020204" pitchFamily="34" charset="0"/>
              <a:buChar char="•"/>
            </a:pP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Permite ao  anunciante  mostrar o seu  produto em forma de storytelling, em vez da tradicional publicidade.</a:t>
            </a:r>
            <a:b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</a:br>
            <a:endParaRPr lang="pt-PT" altLang="pt-PT" sz="12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84150" indent="-171450" eaLnBrk="1" hangingPunct="1">
              <a:lnSpc>
                <a:spcPct val="103000"/>
              </a:lnSpc>
              <a:spcBef>
                <a:spcPts val="88"/>
              </a:spcBef>
              <a:buClrTx/>
              <a:buFont typeface="Arial" panose="020B0604020202020204" pitchFamily="34" charset="0"/>
              <a:buChar char="•"/>
            </a:pP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Um formato que envolve o leitor e, </a:t>
            </a:r>
            <a:b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ao mesmo tempo, permite ao anunciante dar voz ao que tem de novo.</a:t>
            </a:r>
            <a:b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</a:br>
            <a:endParaRPr lang="pt-PT" altLang="pt-PT" sz="12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84150" indent="-171450" eaLnBrk="1" hangingPunct="1">
              <a:spcBef>
                <a:spcPts val="100"/>
              </a:spcBef>
              <a:buClrTx/>
              <a:buFont typeface="Arial" panose="020B0604020202020204" pitchFamily="34" charset="0"/>
              <a:buChar char="•"/>
            </a:pP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Contamos uma história, de forma  atrativa, enquanto conduzimos o leitor  sem que se perceba – a querer saber mais.</a:t>
            </a:r>
            <a:b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</a:br>
            <a:endParaRPr lang="pt-PT" altLang="pt-PT" sz="1200" dirty="0">
              <a:solidFill>
                <a:schemeClr val="tx1"/>
              </a:solidFill>
              <a:latin typeface="+mn-lt"/>
              <a:ea typeface="+mn-ea"/>
            </a:endParaRPr>
          </a:p>
          <a:p>
            <a:pPr eaLnBrk="1" hangingPunct="1">
              <a:spcBef>
                <a:spcPts val="100"/>
              </a:spcBef>
              <a:buClrTx/>
            </a:pPr>
            <a:r>
              <a:rPr lang="pt-PT" altLang="pt-PT" sz="1200" dirty="0">
                <a:solidFill>
                  <a:schemeClr val="tx1"/>
                </a:solidFill>
                <a:latin typeface="+mn-lt"/>
                <a:ea typeface="+mn-ea"/>
              </a:rPr>
              <a:t>Um native vai muito além de mostrar a marca. Vai trazer resultados ao cliente: um native é mais do que um conteúdo editorial, é um conteúdo com uma ação de promoção agregada, presente na rede MCD.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79251-6D4E-42FE-5972-09296578C473}"/>
              </a:ext>
            </a:extLst>
          </p:cNvPr>
          <p:cNvSpPr/>
          <p:nvPr/>
        </p:nvSpPr>
        <p:spPr>
          <a:xfrm>
            <a:off x="8389104" y="1118362"/>
            <a:ext cx="3149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Porquê comunicar </a:t>
            </a:r>
            <a:b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em formato native? </a:t>
            </a:r>
            <a:endParaRPr lang="pt-PT" dirty="0"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F943A-F55F-4AD2-30AE-8508A95DB0FC}"/>
              </a:ext>
            </a:extLst>
          </p:cNvPr>
          <p:cNvSpPr txBox="1"/>
          <p:nvPr/>
        </p:nvSpPr>
        <p:spPr>
          <a:xfrm>
            <a:off x="1660614" y="2177647"/>
            <a:ext cx="431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767A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Intregração de marca em conteúdo</a:t>
            </a:r>
            <a:endParaRPr lang="pt-PT" sz="20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7C1AF-AAA3-4521-2CE3-C738206F4F35}"/>
              </a:ext>
            </a:extLst>
          </p:cNvPr>
          <p:cNvSpPr txBox="1"/>
          <p:nvPr/>
        </p:nvSpPr>
        <p:spPr>
          <a:xfrm>
            <a:off x="4736997" y="3075033"/>
            <a:ext cx="217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NATIVE AD VÍDEO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966290-251E-6FD3-2095-243F84260868}"/>
              </a:ext>
            </a:extLst>
          </p:cNvPr>
          <p:cNvSpPr txBox="1"/>
          <p:nvPr/>
        </p:nvSpPr>
        <p:spPr>
          <a:xfrm>
            <a:off x="1683184" y="3075032"/>
            <a:ext cx="225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NATIVE AD TEXTO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DBED5-4B96-3650-3E12-147700740815}"/>
              </a:ext>
            </a:extLst>
          </p:cNvPr>
          <p:cNvSpPr txBox="1"/>
          <p:nvPr/>
        </p:nvSpPr>
        <p:spPr>
          <a:xfrm>
            <a:off x="1683188" y="3651172"/>
            <a:ext cx="2949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TEXTO ESCRITO PELO SOL</a:t>
            </a:r>
          </a:p>
          <a:p>
            <a:endParaRPr lang="pt-PT" sz="1000" b="1" dirty="0">
              <a:latin typeface="Azo Sans Light" panose="020B0403030303020204" pitchFamily="34" charset="0"/>
            </a:endParaRPr>
          </a:p>
          <a:p>
            <a:r>
              <a:rPr lang="pt-PT" sz="1200" dirty="0"/>
              <a:t>1 destaque 24h na homepage do SOL</a:t>
            </a:r>
          </a:p>
          <a:p>
            <a:r>
              <a:rPr lang="pt-PT" sz="1200" dirty="0"/>
              <a:t>1 post no facebook do SOL</a:t>
            </a:r>
          </a:p>
          <a:p>
            <a:r>
              <a:rPr lang="pt-PT" sz="1200" dirty="0"/>
              <a:t>1 instastory no instagram do SOL</a:t>
            </a:r>
          </a:p>
          <a:p>
            <a:r>
              <a:rPr lang="pt-PT" sz="1200" dirty="0"/>
              <a:t>Partilha nos artigos relacionados </a:t>
            </a:r>
            <a:br>
              <a:rPr lang="pt-PT" sz="1200" dirty="0"/>
            </a:br>
            <a:r>
              <a:rPr lang="pt-PT" sz="1200" dirty="0"/>
              <a:t>e patrocinados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DD7A93-5E1A-4EF7-42E5-A7DBE719B587}"/>
              </a:ext>
            </a:extLst>
          </p:cNvPr>
          <p:cNvSpPr txBox="1"/>
          <p:nvPr/>
        </p:nvSpPr>
        <p:spPr>
          <a:xfrm>
            <a:off x="4746970" y="3721980"/>
            <a:ext cx="3074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VÍDEO REALIZADO PELO SOL</a:t>
            </a:r>
          </a:p>
          <a:p>
            <a:endParaRPr lang="pt-PT" sz="1000" b="1" dirty="0">
              <a:latin typeface="+mj-lt"/>
            </a:endParaRPr>
          </a:p>
          <a:p>
            <a:r>
              <a:rPr lang="pt-PT" sz="1200" dirty="0"/>
              <a:t>1 destaque 24h na homepage do SOL</a:t>
            </a:r>
          </a:p>
          <a:p>
            <a:r>
              <a:rPr lang="pt-PT" sz="1200" dirty="0"/>
              <a:t>1 post no facebook do SOL</a:t>
            </a:r>
          </a:p>
          <a:p>
            <a:r>
              <a:rPr lang="pt-PT" sz="1200" dirty="0"/>
              <a:t>1 instastory no instagram SOL</a:t>
            </a:r>
          </a:p>
          <a:p>
            <a:r>
              <a:rPr lang="pt-PT" sz="1200" dirty="0"/>
              <a:t>Partilha nos artigos relacionados </a:t>
            </a:r>
            <a:br>
              <a:rPr lang="pt-PT" sz="1200" dirty="0"/>
            </a:br>
            <a:r>
              <a:rPr lang="pt-PT" sz="1200" dirty="0"/>
              <a:t>e patrocinados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DD5216-C98F-D5E0-7FA8-8784B871E0C7}"/>
              </a:ext>
            </a:extLst>
          </p:cNvPr>
          <p:cNvCxnSpPr>
            <a:cxnSpLocks/>
          </p:cNvCxnSpPr>
          <p:nvPr/>
        </p:nvCxnSpPr>
        <p:spPr>
          <a:xfrm flipH="1" flipV="1">
            <a:off x="1176794" y="3490831"/>
            <a:ext cx="6570902" cy="226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1A8081F-1A22-F6EA-84FB-57968F657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6133"/>
              </p:ext>
            </p:extLst>
          </p:nvPr>
        </p:nvGraphicFramePr>
        <p:xfrm>
          <a:off x="1732888" y="5240445"/>
          <a:ext cx="5632646" cy="484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9893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2132753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1961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ARTIGO TEXTO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773654"/>
                  </a:ext>
                </a:extLst>
              </a:tr>
              <a:tr h="2557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ARTIGO VÍDEO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4.500€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9D7DC4-634F-A41C-F477-DDE99B919598}"/>
              </a:ext>
            </a:extLst>
          </p:cNvPr>
          <p:cNvCxnSpPr>
            <a:cxnSpLocks/>
          </p:cNvCxnSpPr>
          <p:nvPr/>
        </p:nvCxnSpPr>
        <p:spPr>
          <a:xfrm>
            <a:off x="1732888" y="6221936"/>
            <a:ext cx="0" cy="6539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DF4A4AA-B5B1-F678-CA8D-649A31FF759F}"/>
              </a:ext>
            </a:extLst>
          </p:cNvPr>
          <p:cNvSpPr txBox="1"/>
          <p:nvPr/>
        </p:nvSpPr>
        <p:spPr>
          <a:xfrm>
            <a:off x="1904059" y="6342651"/>
            <a:ext cx="572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Conteúdos elaborados após briefing do anunciante. As imagens e vídeos cedidos pelo cliente estão sujeitos a aprovação do NASCER DO SOL. Todos e quaisquer conteúdos de social media terão que ser aprovados pela Media Capital.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CC1FD92-0730-7DAC-717A-287A9741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16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2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7E5A3-FCA5-BCF4-8998-8B133BC1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reet with buildings and people on it&#10;&#10;AI-generated content may be incorrect.">
            <a:extLst>
              <a:ext uri="{FF2B5EF4-FFF2-40B4-BE49-F238E27FC236}">
                <a16:creationId xmlns:a16="http://schemas.microsoft.com/office/drawing/2014/main" id="{923ED654-2D1C-D545-5CDC-A14AC1EB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16001" r="3191" b="12907"/>
          <a:stretch>
            <a:fillRect/>
          </a:stretch>
        </p:blipFill>
        <p:spPr>
          <a:xfrm>
            <a:off x="0" y="0"/>
            <a:ext cx="12192000" cy="68835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213412-5770-13E6-E12B-B087D89C8780}"/>
              </a:ext>
            </a:extLst>
          </p:cNvPr>
          <p:cNvGrpSpPr/>
          <p:nvPr/>
        </p:nvGrpSpPr>
        <p:grpSpPr>
          <a:xfrm>
            <a:off x="-9524" y="3429001"/>
            <a:ext cx="12201525" cy="3454564"/>
            <a:chOff x="-9524" y="2571749"/>
            <a:chExt cx="12201525" cy="4295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C2E4AF-2C59-6CBB-43E8-121BF3D9AA5B}"/>
                </a:ext>
              </a:extLst>
            </p:cNvPr>
            <p:cNvSpPr/>
            <p:nvPr/>
          </p:nvSpPr>
          <p:spPr>
            <a:xfrm>
              <a:off x="-9524" y="2571749"/>
              <a:ext cx="8145182" cy="4295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30BF88-F6B0-2BF9-7D71-E96D6D5D304F}"/>
                </a:ext>
              </a:extLst>
            </p:cNvPr>
            <p:cNvSpPr/>
            <p:nvPr/>
          </p:nvSpPr>
          <p:spPr>
            <a:xfrm>
              <a:off x="8145182" y="4579751"/>
              <a:ext cx="4046819" cy="2278248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B01E7C1-8E90-314B-42FA-E4C067B80E6F}"/>
              </a:ext>
            </a:extLst>
          </p:cNvPr>
          <p:cNvSpPr txBox="1"/>
          <p:nvPr/>
        </p:nvSpPr>
        <p:spPr>
          <a:xfrm>
            <a:off x="6933416" y="5632564"/>
            <a:ext cx="4828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PACK </a:t>
            </a:r>
          </a:p>
          <a:p>
            <a:pPr algn="r"/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ANIVERSÁRIO</a:t>
            </a:r>
            <a:endParaRPr lang="pt-PT" sz="2000" dirty="0"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51FF4-E54A-9EC9-57DF-0CF99CD8D282}"/>
              </a:ext>
            </a:extLst>
          </p:cNvPr>
          <p:cNvSpPr txBox="1"/>
          <p:nvPr/>
        </p:nvSpPr>
        <p:spPr>
          <a:xfrm>
            <a:off x="9644932" y="5500732"/>
            <a:ext cx="20895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NASCER DO SOL |  VERSA</a:t>
            </a:r>
            <a:endParaRPr lang="pt-PT" sz="7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DDD23A-B692-B984-C117-E9E8D97C959B}"/>
              </a:ext>
            </a:extLst>
          </p:cNvPr>
          <p:cNvSpPr/>
          <p:nvPr/>
        </p:nvSpPr>
        <p:spPr>
          <a:xfrm>
            <a:off x="7628526" y="3431896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AEFF16-093C-5DC1-F76F-97A9EAE71457}"/>
              </a:ext>
            </a:extLst>
          </p:cNvPr>
          <p:cNvSpPr/>
          <p:nvPr/>
        </p:nvSpPr>
        <p:spPr>
          <a:xfrm>
            <a:off x="8135659" y="3428999"/>
            <a:ext cx="516654" cy="1614791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0469B-769B-E633-604C-83907600EB9E}"/>
              </a:ext>
            </a:extLst>
          </p:cNvPr>
          <p:cNvSpPr txBox="1"/>
          <p:nvPr/>
        </p:nvSpPr>
        <p:spPr>
          <a:xfrm>
            <a:off x="9899373" y="6291952"/>
            <a:ext cx="1862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FF767A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IMPRENSA | DIGITAL</a:t>
            </a:r>
            <a:endParaRPr lang="pt-PT" sz="10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BC40A62-BA3C-C3BB-D6A9-C1608C784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936" y="547363"/>
            <a:ext cx="1414713" cy="315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C9FB7-0D40-D1C9-A37B-65D5E03BE558}"/>
              </a:ext>
            </a:extLst>
          </p:cNvPr>
          <p:cNvSpPr txBox="1"/>
          <p:nvPr/>
        </p:nvSpPr>
        <p:spPr>
          <a:xfrm>
            <a:off x="921144" y="3948551"/>
            <a:ext cx="295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Contactos</a:t>
            </a:r>
            <a:endParaRPr lang="pt-PT" sz="4800" dirty="0">
              <a:solidFill>
                <a:schemeClr val="bg1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052DB-04EC-3022-B202-9984B94B81D0}"/>
              </a:ext>
            </a:extLst>
          </p:cNvPr>
          <p:cNvSpPr txBox="1"/>
          <p:nvPr/>
        </p:nvSpPr>
        <p:spPr>
          <a:xfrm>
            <a:off x="998628" y="4764064"/>
            <a:ext cx="4120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solidFill>
                  <a:schemeClr val="bg1"/>
                </a:solidFill>
                <a:latin typeface="Aptos Black" panose="020B0004020202020204" pitchFamily="34" charset="0"/>
              </a:rPr>
              <a:t>MORADA: </a:t>
            </a:r>
            <a:r>
              <a:rPr lang="pt-PT" sz="1200" dirty="0">
                <a:solidFill>
                  <a:schemeClr val="bg1"/>
                </a:solidFill>
              </a:rPr>
              <a:t>Rua Mário Castelhano, 40. Queluz de Baixo, 2734-502 Barcarena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ptos Black" panose="020B0004020202020204" pitchFamily="34" charset="0"/>
              </a:rPr>
              <a:t>TELEFONE: </a:t>
            </a:r>
            <a:r>
              <a:rPr lang="en-US" sz="1200" dirty="0">
                <a:solidFill>
                  <a:schemeClr val="bg1"/>
                </a:solidFill>
              </a:rPr>
              <a:t>+ 351 214 347 527 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  <a:latin typeface="Aptos Black" panose="020B0004020202020204" pitchFamily="34" charset="0"/>
              </a:rPr>
              <a:t>EMAIL: </a:t>
            </a:r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comercial.externo@tvi.pt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WWW.MEDIACAPITALCOMERCIAL.PT</a:t>
            </a:r>
            <a:endParaRPr lang="pt-P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5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32AAB-545E-6228-8924-EB584857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F05A7C-280E-22A5-112B-870AB191D9EE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738326-84EE-5DC1-1F2F-80F846B6FE49}"/>
              </a:ext>
            </a:extLst>
          </p:cNvPr>
          <p:cNvSpPr/>
          <p:nvPr/>
        </p:nvSpPr>
        <p:spPr>
          <a:xfrm>
            <a:off x="5457825" y="885648"/>
            <a:ext cx="2742838" cy="2652174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3186F6-8617-C60C-FB2E-6445125AF690}"/>
              </a:ext>
            </a:extLst>
          </p:cNvPr>
          <p:cNvSpPr/>
          <p:nvPr/>
        </p:nvSpPr>
        <p:spPr>
          <a:xfrm>
            <a:off x="11675346" y="0"/>
            <a:ext cx="516654" cy="6875906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44F40-6157-2E73-2936-E895B7AF33C0}"/>
              </a:ext>
            </a:extLst>
          </p:cNvPr>
          <p:cNvSpPr txBox="1"/>
          <p:nvPr/>
        </p:nvSpPr>
        <p:spPr>
          <a:xfrm>
            <a:off x="1259359" y="595040"/>
            <a:ext cx="379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 (Re)nascer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C48F19-BC97-0977-5F66-A3A2AC05F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216"/>
          <a:stretch>
            <a:fillRect/>
          </a:stretch>
        </p:blipFill>
        <p:spPr>
          <a:xfrm>
            <a:off x="1792299" y="1191513"/>
            <a:ext cx="3334255" cy="1809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2D58B-2F98-900A-B6A9-A063315CB162}"/>
              </a:ext>
            </a:extLst>
          </p:cNvPr>
          <p:cNvSpPr txBox="1"/>
          <p:nvPr/>
        </p:nvSpPr>
        <p:spPr>
          <a:xfrm>
            <a:off x="5664818" y="1943193"/>
            <a:ext cx="2444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MAIS FORTE. </a:t>
            </a:r>
          </a:p>
          <a:p>
            <a:pPr>
              <a:buNone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MAIS PRÓXIMO.</a:t>
            </a:r>
          </a:p>
          <a:p>
            <a:pPr>
              <a:buNone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MAIS IMPACTANTE.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BF4E63-1AB3-2147-7AE6-31694CDE7B6E}"/>
              </a:ext>
            </a:extLst>
          </p:cNvPr>
          <p:cNvSpPr txBox="1"/>
          <p:nvPr/>
        </p:nvSpPr>
        <p:spPr>
          <a:xfrm>
            <a:off x="1284230" y="1422860"/>
            <a:ext cx="1554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do</a:t>
            </a:r>
            <a:endParaRPr lang="pt-PT" sz="36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381A69-E86A-4432-8ABF-801446719175}"/>
              </a:ext>
            </a:extLst>
          </p:cNvPr>
          <p:cNvCxnSpPr>
            <a:cxnSpLocks/>
          </p:cNvCxnSpPr>
          <p:nvPr/>
        </p:nvCxnSpPr>
        <p:spPr>
          <a:xfrm>
            <a:off x="1441596" y="3827620"/>
            <a:ext cx="38916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1AD013E-C323-1CEE-0F86-0FBEEB6D3423}"/>
              </a:ext>
            </a:extLst>
          </p:cNvPr>
          <p:cNvSpPr/>
          <p:nvPr/>
        </p:nvSpPr>
        <p:spPr>
          <a:xfrm>
            <a:off x="11158691" y="2897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2CC4AB-2F36-DD54-FBBE-EA22CFD45D2A}"/>
              </a:ext>
            </a:extLst>
          </p:cNvPr>
          <p:cNvCxnSpPr>
            <a:cxnSpLocks/>
          </p:cNvCxnSpPr>
          <p:nvPr/>
        </p:nvCxnSpPr>
        <p:spPr>
          <a:xfrm flipV="1">
            <a:off x="8200663" y="885648"/>
            <a:ext cx="0" cy="2479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9D0DCF1-EE29-2BC8-8557-17C74955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2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84CE0-C0E0-7167-5545-0A5AF91367D8}"/>
              </a:ext>
            </a:extLst>
          </p:cNvPr>
          <p:cNvSpPr txBox="1"/>
          <p:nvPr/>
        </p:nvSpPr>
        <p:spPr>
          <a:xfrm>
            <a:off x="2490790" y="2791853"/>
            <a:ext cx="3128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 papel da verdade</a:t>
            </a:r>
            <a:endParaRPr lang="pt-PT" sz="25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FB5D5-5EF3-0468-E440-EBECDBD7C89D}"/>
              </a:ext>
            </a:extLst>
          </p:cNvPr>
          <p:cNvSpPr txBox="1"/>
          <p:nvPr/>
        </p:nvSpPr>
        <p:spPr>
          <a:xfrm>
            <a:off x="1499846" y="4330493"/>
            <a:ext cx="5706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i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Quem não lê jornais, não está informado; quem lê os jornais de hoje, está mal informado.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52D5A-31AF-BEAD-0D4D-A6848E18FD1B}"/>
              </a:ext>
            </a:extLst>
          </p:cNvPr>
          <p:cNvSpPr txBox="1"/>
          <p:nvPr/>
        </p:nvSpPr>
        <p:spPr>
          <a:xfrm>
            <a:off x="1499846" y="506910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Denzel Washington</a:t>
            </a:r>
          </a:p>
        </p:txBody>
      </p:sp>
      <p:pic>
        <p:nvPicPr>
          <p:cNvPr id="25" name="Picture 24" descr="A newspaper with a picture of a person&#10;&#10;AI-generated content may be incorrect.">
            <a:extLst>
              <a:ext uri="{FF2B5EF4-FFF2-40B4-BE49-F238E27FC236}">
                <a16:creationId xmlns:a16="http://schemas.microsoft.com/office/drawing/2014/main" id="{128E39EF-4B26-3F24-6E90-883D01CDA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0113" r="5588" b="7037"/>
          <a:stretch>
            <a:fillRect/>
          </a:stretch>
        </p:blipFill>
        <p:spPr>
          <a:xfrm rot="241888">
            <a:off x="7479953" y="1368229"/>
            <a:ext cx="5238022" cy="59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DBB41-F5B3-AB65-9645-0FDECADF7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B50EFA-86E9-4BD6-ED42-08DA5DE42C6A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0EE96C-F0CB-65C0-293B-8062563E9369}"/>
              </a:ext>
            </a:extLst>
          </p:cNvPr>
          <p:cNvSpPr/>
          <p:nvPr/>
        </p:nvSpPr>
        <p:spPr>
          <a:xfrm>
            <a:off x="11675346" y="0"/>
            <a:ext cx="516654" cy="6875906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35708-BC4C-9921-4B84-CBD3074EC94A}"/>
              </a:ext>
            </a:extLst>
          </p:cNvPr>
          <p:cNvSpPr txBox="1"/>
          <p:nvPr/>
        </p:nvSpPr>
        <p:spPr>
          <a:xfrm>
            <a:off x="1259358" y="595040"/>
            <a:ext cx="483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Com o Nascer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53A36F8-DE7F-00D6-F288-1B51ECAAA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216"/>
          <a:stretch>
            <a:fillRect/>
          </a:stretch>
        </p:blipFill>
        <p:spPr>
          <a:xfrm>
            <a:off x="1792299" y="1191513"/>
            <a:ext cx="3334255" cy="18098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56CE76-122E-7BA6-9F5C-C3E28D749084}"/>
              </a:ext>
            </a:extLst>
          </p:cNvPr>
          <p:cNvSpPr txBox="1"/>
          <p:nvPr/>
        </p:nvSpPr>
        <p:spPr>
          <a:xfrm>
            <a:off x="1284230" y="1422860"/>
            <a:ext cx="1554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do</a:t>
            </a:r>
            <a:endParaRPr lang="pt-PT" sz="36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330F0E-D1A6-41CF-2A0B-BB51F0E8EC9B}"/>
              </a:ext>
            </a:extLst>
          </p:cNvPr>
          <p:cNvSpPr/>
          <p:nvPr/>
        </p:nvSpPr>
        <p:spPr>
          <a:xfrm>
            <a:off x="11158691" y="2897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E78AB58-C7FF-8C95-DE6F-D0E6C55C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3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A8F95-F479-87EE-5B2A-10F95FF452CD}"/>
              </a:ext>
            </a:extLst>
          </p:cNvPr>
          <p:cNvSpPr txBox="1"/>
          <p:nvPr/>
        </p:nvSpPr>
        <p:spPr>
          <a:xfrm>
            <a:off x="2490790" y="2791853"/>
            <a:ext cx="3128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está bem informado</a:t>
            </a:r>
            <a:endParaRPr lang="pt-PT" sz="25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0FAC5-A619-3E5B-FA10-CDA150864F4A}"/>
              </a:ext>
            </a:extLst>
          </p:cNvPr>
          <p:cNvSpPr/>
          <p:nvPr/>
        </p:nvSpPr>
        <p:spPr>
          <a:xfrm>
            <a:off x="8120743" y="0"/>
            <a:ext cx="4071257" cy="687590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  <a:buNone/>
            </a:pPr>
            <a:endParaRPr lang="pt-PT" b="1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2259EC-5927-8595-767C-F8588FB3D63D}"/>
              </a:ext>
            </a:extLst>
          </p:cNvPr>
          <p:cNvSpPr/>
          <p:nvPr/>
        </p:nvSpPr>
        <p:spPr>
          <a:xfrm>
            <a:off x="11675569" y="0"/>
            <a:ext cx="518400" cy="51665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8A13EBF-5700-F450-1E9D-D4324DF3DFBD}"/>
              </a:ext>
            </a:extLst>
          </p:cNvPr>
          <p:cNvSpPr txBox="1">
            <a:spLocks/>
          </p:cNvSpPr>
          <p:nvPr/>
        </p:nvSpPr>
        <p:spPr>
          <a:xfrm>
            <a:off x="11256246" y="93063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pPr/>
              <a:t>3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9DA2BB-72F2-B676-49DF-46B335E1AED3}"/>
              </a:ext>
            </a:extLst>
          </p:cNvPr>
          <p:cNvSpPr/>
          <p:nvPr/>
        </p:nvSpPr>
        <p:spPr>
          <a:xfrm>
            <a:off x="834188" y="4367198"/>
            <a:ext cx="11357812" cy="2508707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2366A5-4161-F1A4-77E8-FF938CBB9288}"/>
              </a:ext>
            </a:extLst>
          </p:cNvPr>
          <p:cNvSpPr txBox="1"/>
          <p:nvPr/>
        </p:nvSpPr>
        <p:spPr>
          <a:xfrm>
            <a:off x="1149942" y="4836241"/>
            <a:ext cx="10944504" cy="147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buNone/>
            </a:pPr>
            <a:r>
              <a:rPr lang="pt-PT" sz="20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É um jornal que se preocupa em dar a verdade aos leitores, mesmo quando incómoda, porque é livre e independente. </a:t>
            </a:r>
          </a:p>
          <a:p>
            <a:pPr>
              <a:lnSpc>
                <a:spcPct val="106000"/>
              </a:lnSpc>
              <a:spcAft>
                <a:spcPts val="800"/>
              </a:spcAft>
              <a:buNone/>
            </a:pPr>
            <a:r>
              <a:rPr lang="pt-PT" sz="20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Com carácter positivo, privilegia o que de bom acontece no país e no mundo cada vez mais empreendedor.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C6EF9-DC79-4FED-8EBF-8359CB71B8D0}"/>
              </a:ext>
            </a:extLst>
          </p:cNvPr>
          <p:cNvSpPr txBox="1"/>
          <p:nvPr/>
        </p:nvSpPr>
        <p:spPr>
          <a:xfrm>
            <a:off x="8426665" y="1191513"/>
            <a:ext cx="3667781" cy="2413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buNone/>
            </a:pPr>
            <a:r>
              <a:rPr lang="pt-PT" sz="24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Informação verificada, analisada, descodificada sobre os temas que marcam a agenda política, económica, social, cultural e desportiva.</a:t>
            </a:r>
          </a:p>
        </p:txBody>
      </p:sp>
    </p:spTree>
    <p:extLst>
      <p:ext uri="{BB962C8B-B14F-4D97-AF65-F5344CB8AC3E}">
        <p14:creationId xmlns:p14="http://schemas.microsoft.com/office/powerpoint/2010/main" val="220588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48E70-C0F0-0759-92BB-503DFB26F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429D92-0964-B86A-F207-EFCC277FBA6C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5A370-07C3-CD57-4141-ED348BABB7A2}"/>
              </a:ext>
            </a:extLst>
          </p:cNvPr>
          <p:cNvSpPr/>
          <p:nvPr/>
        </p:nvSpPr>
        <p:spPr>
          <a:xfrm>
            <a:off x="7772400" y="0"/>
            <a:ext cx="3902946" cy="2652174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01D01B-01E0-8E8B-C6D1-362FF11A0DEA}"/>
              </a:ext>
            </a:extLst>
          </p:cNvPr>
          <p:cNvSpPr/>
          <p:nvPr/>
        </p:nvSpPr>
        <p:spPr>
          <a:xfrm>
            <a:off x="11675346" y="0"/>
            <a:ext cx="516654" cy="6875906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F8A7910-4332-09E0-146F-23DF97EAB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01"/>
          <a:stretch>
            <a:fillRect/>
          </a:stretch>
        </p:blipFill>
        <p:spPr>
          <a:xfrm>
            <a:off x="1282701" y="470286"/>
            <a:ext cx="2886218" cy="13775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B2DFCD-DEC0-9D25-1D27-3D125990B926}"/>
              </a:ext>
            </a:extLst>
          </p:cNvPr>
          <p:cNvSpPr/>
          <p:nvPr/>
        </p:nvSpPr>
        <p:spPr>
          <a:xfrm>
            <a:off x="11158691" y="2897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05147B-0DA3-B379-DA52-C55FA881F2CF}"/>
              </a:ext>
            </a:extLst>
          </p:cNvPr>
          <p:cNvCxnSpPr>
            <a:cxnSpLocks/>
          </p:cNvCxnSpPr>
          <p:nvPr/>
        </p:nvCxnSpPr>
        <p:spPr>
          <a:xfrm flipV="1">
            <a:off x="7772400" y="-70490"/>
            <a:ext cx="0" cy="2722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82291E-37A9-BAA9-F521-7B5ED762730F}"/>
              </a:ext>
            </a:extLst>
          </p:cNvPr>
          <p:cNvSpPr txBox="1"/>
          <p:nvPr/>
        </p:nvSpPr>
        <p:spPr>
          <a:xfrm>
            <a:off x="8219801" y="243906"/>
            <a:ext cx="331190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PT" sz="1400" b="1" dirty="0">
                <a:solidFill>
                  <a:srgbClr val="005F8B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Com uma nova equipa de jornalistas, cronistas e colunistas </a:t>
            </a:r>
            <a:r>
              <a:rPr lang="pt-PT" sz="14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reforçada pela integração no Grupo Media Capital, o SOL surge com um novo formato e um grafismo mais moderno e apelativo, mas também mais sóbrio.</a:t>
            </a:r>
          </a:p>
          <a:p>
            <a:pPr>
              <a:spcBef>
                <a:spcPts val="1200"/>
              </a:spcBef>
              <a:spcAft>
                <a:spcPts val="1200"/>
              </a:spcAft>
              <a:buNone/>
            </a:pPr>
            <a:endParaRPr lang="pt-PT" sz="1400" b="1" dirty="0">
              <a:solidFill>
                <a:srgbClr val="005F8B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52ED9E-BE0D-1A42-0C94-EFE7547FE7EA}"/>
              </a:ext>
            </a:extLst>
          </p:cNvPr>
          <p:cNvSpPr/>
          <p:nvPr/>
        </p:nvSpPr>
        <p:spPr>
          <a:xfrm>
            <a:off x="834188" y="4548137"/>
            <a:ext cx="11357812" cy="2327767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B83FAD-A79A-A624-6D86-35EED1ED27D5}"/>
              </a:ext>
            </a:extLst>
          </p:cNvPr>
          <p:cNvSpPr txBox="1"/>
          <p:nvPr/>
        </p:nvSpPr>
        <p:spPr>
          <a:xfrm>
            <a:off x="834188" y="6257649"/>
            <a:ext cx="11357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1400" b="1" dirty="0">
                <a:solidFill>
                  <a:srgbClr val="005F8B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JORNAL | SITE | REDES SOCIAIS |  REVISTA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CC9D3-E4CC-870D-84CC-9B3CD3387215}"/>
              </a:ext>
            </a:extLst>
          </p:cNvPr>
          <p:cNvSpPr txBox="1"/>
          <p:nvPr/>
        </p:nvSpPr>
        <p:spPr>
          <a:xfrm>
            <a:off x="9802506" y="1656633"/>
            <a:ext cx="185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500" dirty="0">
                <a:latin typeface="Arial" panose="020B0604020202020204" pitchFamily="34" charset="0"/>
                <a:cs typeface="Arial" panose="020B0604020202020204" pitchFamily="34" charset="0"/>
              </a:rPr>
              <a:t>NOVO FORMATO</a:t>
            </a:r>
          </a:p>
          <a:p>
            <a:pPr>
              <a:buNone/>
            </a:pPr>
            <a:r>
              <a:rPr lang="pt-PT" sz="2000" dirty="0">
                <a:solidFill>
                  <a:srgbClr val="FF767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BERLINER</a:t>
            </a:r>
          </a:p>
        </p:txBody>
      </p:sp>
      <p:pic>
        <p:nvPicPr>
          <p:cNvPr id="21" name="Picture 20" descr="A magazine with a person on the cover&#10;&#10;AI-generated content may be incorrect.">
            <a:extLst>
              <a:ext uri="{FF2B5EF4-FFF2-40B4-BE49-F238E27FC236}">
                <a16:creationId xmlns:a16="http://schemas.microsoft.com/office/drawing/2014/main" id="{4D2FE938-6DFD-5782-66D5-FF2A1E006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8806" r="6070" b="5482"/>
          <a:stretch>
            <a:fillRect/>
          </a:stretch>
        </p:blipFill>
        <p:spPr>
          <a:xfrm>
            <a:off x="7151568" y="2152121"/>
            <a:ext cx="3262475" cy="3795050"/>
          </a:xfrm>
          <a:prstGeom prst="rect">
            <a:avLst/>
          </a:prstGeom>
        </p:spPr>
      </p:pic>
      <p:pic>
        <p:nvPicPr>
          <p:cNvPr id="17" name="Picture 16" descr="A newspaper with a picture of a person&#10;&#10;AI-generated content may be incorrect.">
            <a:extLst>
              <a:ext uri="{FF2B5EF4-FFF2-40B4-BE49-F238E27FC236}">
                <a16:creationId xmlns:a16="http://schemas.microsoft.com/office/drawing/2014/main" id="{C432DB25-7A16-B3B0-1424-5FA27CE58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0113" r="5588" b="7037"/>
          <a:stretch>
            <a:fillRect/>
          </a:stretch>
        </p:blipFill>
        <p:spPr>
          <a:xfrm rot="20948766">
            <a:off x="1460249" y="2050202"/>
            <a:ext cx="3552785" cy="4063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D3F0C8-1C87-7B71-7335-E9F9F64A2C88}"/>
              </a:ext>
            </a:extLst>
          </p:cNvPr>
          <p:cNvSpPr txBox="1"/>
          <p:nvPr/>
        </p:nvSpPr>
        <p:spPr>
          <a:xfrm>
            <a:off x="4085865" y="618216"/>
            <a:ext cx="288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Universo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A group of computer monitors and a tablet&#10;&#10;AI-generated content may be incorrect.">
            <a:extLst>
              <a:ext uri="{FF2B5EF4-FFF2-40B4-BE49-F238E27FC236}">
                <a16:creationId xmlns:a16="http://schemas.microsoft.com/office/drawing/2014/main" id="{FB5CA73B-2F7A-D360-3E94-E17F78C29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6" b="10083"/>
          <a:stretch>
            <a:fillRect/>
          </a:stretch>
        </p:blipFill>
        <p:spPr>
          <a:xfrm>
            <a:off x="2892896" y="2835770"/>
            <a:ext cx="7181815" cy="3366273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8BFBF98-1E8E-66DE-A746-3AC06DD2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4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4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0476-D1EB-A79F-05DD-8ACEE5319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944C34-36BD-5F06-8ADA-D8AAD0962BF8}"/>
              </a:ext>
            </a:extLst>
          </p:cNvPr>
          <p:cNvSpPr/>
          <p:nvPr/>
        </p:nvSpPr>
        <p:spPr>
          <a:xfrm>
            <a:off x="-9524" y="2743200"/>
            <a:ext cx="7977867" cy="41403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D68D62-5D54-9C69-C1C2-4D8669752D3F}"/>
              </a:ext>
            </a:extLst>
          </p:cNvPr>
          <p:cNvSpPr/>
          <p:nvPr/>
        </p:nvSpPr>
        <p:spPr>
          <a:xfrm>
            <a:off x="7968343" y="0"/>
            <a:ext cx="4223658" cy="6875905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C13131-3193-E9AD-DDB9-539EA1E46B93}"/>
              </a:ext>
            </a:extLst>
          </p:cNvPr>
          <p:cNvSpPr/>
          <p:nvPr/>
        </p:nvSpPr>
        <p:spPr>
          <a:xfrm>
            <a:off x="11168215" y="2897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D60556-D6F8-D881-8AF9-385B95449454}"/>
              </a:ext>
            </a:extLst>
          </p:cNvPr>
          <p:cNvSpPr/>
          <p:nvPr/>
        </p:nvSpPr>
        <p:spPr>
          <a:xfrm>
            <a:off x="11675346" y="0"/>
            <a:ext cx="516654" cy="1614791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5D49D3-7E0E-BA3F-1A85-E592C3BC3B74}"/>
              </a:ext>
            </a:extLst>
          </p:cNvPr>
          <p:cNvSpPr txBox="1"/>
          <p:nvPr/>
        </p:nvSpPr>
        <p:spPr>
          <a:xfrm>
            <a:off x="931254" y="3341787"/>
            <a:ext cx="431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767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VERSA</a:t>
            </a:r>
            <a:endParaRPr lang="pt-PT" sz="48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 descr="A newspaper with a picture of a person&#10;&#10;AI-generated content may be incorrect.">
            <a:extLst>
              <a:ext uri="{FF2B5EF4-FFF2-40B4-BE49-F238E27FC236}">
                <a16:creationId xmlns:a16="http://schemas.microsoft.com/office/drawing/2014/main" id="{D07897EF-E10F-7B80-FA21-2EC45A52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0113" r="5588" b="7037"/>
          <a:stretch>
            <a:fillRect/>
          </a:stretch>
        </p:blipFill>
        <p:spPr>
          <a:xfrm>
            <a:off x="5442745" y="607376"/>
            <a:ext cx="4481315" cy="5125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D2DB8B-8C94-E524-A272-96B9BFE3B9D4}"/>
              </a:ext>
            </a:extLst>
          </p:cNvPr>
          <p:cNvSpPr txBox="1"/>
          <p:nvPr/>
        </p:nvSpPr>
        <p:spPr>
          <a:xfrm>
            <a:off x="938135" y="4255145"/>
            <a:ext cx="46197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Nova revista do semanário, com uma imagem diferenciada, que convida a viajar pelo outro lado do país e do mundo, com novas secções: mais gourmet, mais lifestyle, mais cultura e… mais sonho.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98C0CEF-379D-8FAD-8E42-253684F0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5</a:t>
            </a:fld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5" name="Picture 14" descr="A magazine with a person on the cover&#10;&#10;AI-generated content may be incorrect.">
            <a:extLst>
              <a:ext uri="{FF2B5EF4-FFF2-40B4-BE49-F238E27FC236}">
                <a16:creationId xmlns:a16="http://schemas.microsoft.com/office/drawing/2014/main" id="{5803A459-3231-6E83-A92C-F3B31CA7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8806" r="6070" b="5482"/>
          <a:stretch>
            <a:fillRect/>
          </a:stretch>
        </p:blipFill>
        <p:spPr>
          <a:xfrm rot="21361597">
            <a:off x="7192488" y="2003273"/>
            <a:ext cx="4220097" cy="49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2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00BA-6FF7-68EE-5A0D-152E4993D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224653-BB38-9932-1544-02DA0936B4E7}"/>
              </a:ext>
            </a:extLst>
          </p:cNvPr>
          <p:cNvSpPr/>
          <p:nvPr/>
        </p:nvSpPr>
        <p:spPr>
          <a:xfrm>
            <a:off x="8887326" y="0"/>
            <a:ext cx="3304674" cy="687590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25248-3100-80BF-BB1F-6FEB92DF05A0}"/>
              </a:ext>
            </a:extLst>
          </p:cNvPr>
          <p:cNvSpPr/>
          <p:nvPr/>
        </p:nvSpPr>
        <p:spPr>
          <a:xfrm>
            <a:off x="834188" y="4382915"/>
            <a:ext cx="11357812" cy="249299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557EE-3AD2-DF98-549E-17ED608F5008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7CF3C-F1FF-4FF9-9E17-DDC82527C27C}"/>
              </a:ext>
            </a:extLst>
          </p:cNvPr>
          <p:cNvSpPr/>
          <p:nvPr/>
        </p:nvSpPr>
        <p:spPr>
          <a:xfrm>
            <a:off x="11675569" y="0"/>
            <a:ext cx="518400" cy="51665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3EDA8-39D4-758E-8A68-E38DB998814C}"/>
              </a:ext>
            </a:extLst>
          </p:cNvPr>
          <p:cNvSpPr txBox="1"/>
          <p:nvPr/>
        </p:nvSpPr>
        <p:spPr>
          <a:xfrm>
            <a:off x="1660615" y="703821"/>
            <a:ext cx="408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Entre Páginas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48D11-84C8-0224-44C0-FF40AAF5E535}"/>
              </a:ext>
            </a:extLst>
          </p:cNvPr>
          <p:cNvSpPr txBox="1"/>
          <p:nvPr/>
        </p:nvSpPr>
        <p:spPr>
          <a:xfrm>
            <a:off x="9276934" y="694456"/>
            <a:ext cx="25745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INFORMAÇÕES</a:t>
            </a:r>
            <a:endParaRPr lang="pt-PT" sz="1400" dirty="0"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  <a:p>
            <a:r>
              <a:rPr lang="pt-PT" sz="14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DIMENSÕES</a:t>
            </a:r>
            <a:br>
              <a:rPr lang="pt-PT" sz="14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2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MANCHA: 264 x 408 mm</a:t>
            </a:r>
          </a:p>
          <a:p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NÚMERO DE COLUNAS /PÁGINA</a:t>
            </a:r>
            <a:b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6 COLUNAS </a:t>
            </a:r>
          </a:p>
          <a:p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Nº DE MÓDULOS POR COLUNA:</a:t>
            </a:r>
            <a:b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10 MÓDULOS</a:t>
            </a:r>
            <a:b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endParaRPr lang="pt-PT" sz="12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  <a:p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Nº PÁGINAS: 48 PÁGINAS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98CC0-5871-0A41-C59D-B33CE507B124}"/>
              </a:ext>
            </a:extLst>
          </p:cNvPr>
          <p:cNvSpPr txBox="1"/>
          <p:nvPr/>
        </p:nvSpPr>
        <p:spPr>
          <a:xfrm>
            <a:off x="8133164" y="5170013"/>
            <a:ext cx="1253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Tiragem</a:t>
            </a:r>
            <a:b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+15.000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FDCFE8-79C1-A8F1-D9D6-6F6B416D3C53}"/>
              </a:ext>
            </a:extLst>
          </p:cNvPr>
          <p:cNvSpPr txBox="1"/>
          <p:nvPr/>
        </p:nvSpPr>
        <p:spPr>
          <a:xfrm>
            <a:off x="1692423" y="1480879"/>
            <a:ext cx="431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767A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NASCER DO SOL </a:t>
            </a:r>
            <a:r>
              <a:rPr lang="en-US" sz="2000" dirty="0">
                <a:solidFill>
                  <a:srgbClr val="FF767A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&amp; REVISTA VERSA</a:t>
            </a:r>
            <a:endParaRPr lang="pt-PT" sz="2000" dirty="0">
              <a:solidFill>
                <a:srgbClr val="FF767A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B4B89-638A-336F-297E-F73CB97A2CC4}"/>
              </a:ext>
            </a:extLst>
          </p:cNvPr>
          <p:cNvSpPr txBox="1"/>
          <p:nvPr/>
        </p:nvSpPr>
        <p:spPr>
          <a:xfrm>
            <a:off x="10209121" y="5076680"/>
            <a:ext cx="1754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Revista VERSA</a:t>
            </a:r>
            <a:endParaRPr lang="pt-PT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DD5601-7619-4AF3-E56A-5CA7244F8BC0}"/>
              </a:ext>
            </a:extLst>
          </p:cNvPr>
          <p:cNvCxnSpPr>
            <a:cxnSpLocks/>
          </p:cNvCxnSpPr>
          <p:nvPr/>
        </p:nvCxnSpPr>
        <p:spPr>
          <a:xfrm>
            <a:off x="9676035" y="4766267"/>
            <a:ext cx="0" cy="1556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54B264-70A1-7819-1C9F-CF214F415211}"/>
              </a:ext>
            </a:extLst>
          </p:cNvPr>
          <p:cNvSpPr txBox="1"/>
          <p:nvPr/>
        </p:nvSpPr>
        <p:spPr>
          <a:xfrm>
            <a:off x="9276934" y="3010185"/>
            <a:ext cx="2490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DADOS TÉCNICOS</a:t>
            </a:r>
          </a:p>
          <a:p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IMPRESSÃO: Offset Quadricromia sem estufa</a:t>
            </a:r>
          </a:p>
          <a:p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IMPRESSOR: Gráfica Funchalense</a:t>
            </a:r>
            <a:b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2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PAPEL: Jornal UPM NEWS de 45gr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68CFD7-2ABC-A7AF-69A7-EF08047E28D0}"/>
              </a:ext>
            </a:extLst>
          </p:cNvPr>
          <p:cNvCxnSpPr>
            <a:cxnSpLocks/>
          </p:cNvCxnSpPr>
          <p:nvPr/>
        </p:nvCxnSpPr>
        <p:spPr>
          <a:xfrm>
            <a:off x="8887326" y="2865437"/>
            <a:ext cx="33046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16F1D1-B83D-FAF6-FA76-1DBF7085E18A}"/>
              </a:ext>
            </a:extLst>
          </p:cNvPr>
          <p:cNvSpPr txBox="1"/>
          <p:nvPr/>
        </p:nvSpPr>
        <p:spPr>
          <a:xfrm>
            <a:off x="10209122" y="5382639"/>
            <a:ext cx="1982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Nº PÁGINAS: </a:t>
            </a:r>
            <a:r>
              <a:rPr lang="pt-PT" sz="11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48 + 4 capa</a:t>
            </a:r>
          </a:p>
          <a:p>
            <a:r>
              <a:rPr lang="pt-PT" sz="11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PAPEL: </a:t>
            </a:r>
            <a:r>
              <a:rPr lang="pt-PT" sz="11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couché 130grs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748C55B-A562-EBA1-CD5D-3A71B92F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6</a:t>
            </a:fld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2" name="Picture 21" descr="A newspaper with a picture of a person&#10;&#10;AI-generated content may be incorrect.">
            <a:extLst>
              <a:ext uri="{FF2B5EF4-FFF2-40B4-BE49-F238E27FC236}">
                <a16:creationId xmlns:a16="http://schemas.microsoft.com/office/drawing/2014/main" id="{E14FCDD4-62A4-14E3-6B1C-672653FE8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0113" r="5588" b="7037"/>
          <a:stretch>
            <a:fillRect/>
          </a:stretch>
        </p:blipFill>
        <p:spPr>
          <a:xfrm>
            <a:off x="3923205" y="2071579"/>
            <a:ext cx="3783610" cy="43271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C1AFAC-AEC6-F22C-675E-905427945246}"/>
              </a:ext>
            </a:extLst>
          </p:cNvPr>
          <p:cNvSpPr txBox="1"/>
          <p:nvPr/>
        </p:nvSpPr>
        <p:spPr>
          <a:xfrm>
            <a:off x="1121778" y="5224434"/>
            <a:ext cx="28887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A sua marca ganha visibilidade num meio de referência</a:t>
            </a:r>
            <a:br>
              <a:rPr lang="pt-PT" sz="16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16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lido por um público exigente, informado e influente. </a:t>
            </a:r>
          </a:p>
          <a:p>
            <a:endParaRPr lang="pt-PT" sz="16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  <a:p>
            <a:endParaRPr lang="pt-PT" sz="16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2" descr="A magazine with a person on the cover&#10;&#10;AI-generated content may be incorrect.">
            <a:extLst>
              <a:ext uri="{FF2B5EF4-FFF2-40B4-BE49-F238E27FC236}">
                <a16:creationId xmlns:a16="http://schemas.microsoft.com/office/drawing/2014/main" id="{247A4C2A-91B8-09BD-1C54-6FC933AEF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8806" r="6070" b="5482"/>
          <a:stretch>
            <a:fillRect/>
          </a:stretch>
        </p:blipFill>
        <p:spPr>
          <a:xfrm rot="21361597">
            <a:off x="5174347" y="3421628"/>
            <a:ext cx="2845584" cy="33101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339AD7-46FC-8BCE-67E5-8474A414FFA0}"/>
              </a:ext>
            </a:extLst>
          </p:cNvPr>
          <p:cNvSpPr txBox="1"/>
          <p:nvPr/>
        </p:nvSpPr>
        <p:spPr>
          <a:xfrm>
            <a:off x="1123747" y="6355511"/>
            <a:ext cx="3644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 Sol, a sua mensagem brilha.</a:t>
            </a:r>
          </a:p>
        </p:txBody>
      </p:sp>
    </p:spTree>
    <p:extLst>
      <p:ext uri="{BB962C8B-B14F-4D97-AF65-F5344CB8AC3E}">
        <p14:creationId xmlns:p14="http://schemas.microsoft.com/office/powerpoint/2010/main" val="278916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D593-6A68-7156-AE3D-29C031BD1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B08CB5-9D25-4A09-D00C-B2951984324A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A0FE68-383C-B8E2-4156-AD250CF666AB}"/>
              </a:ext>
            </a:extLst>
          </p:cNvPr>
          <p:cNvSpPr/>
          <p:nvPr/>
        </p:nvSpPr>
        <p:spPr>
          <a:xfrm>
            <a:off x="11357811" y="516655"/>
            <a:ext cx="834189" cy="635925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98EF91-CDCE-7B0F-EBF3-F2F333E331B5}"/>
              </a:ext>
            </a:extLst>
          </p:cNvPr>
          <p:cNvSpPr/>
          <p:nvPr/>
        </p:nvSpPr>
        <p:spPr>
          <a:xfrm>
            <a:off x="11158690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ADC009-ACB7-0708-4CE7-0B14F430BE81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0D266-4A7F-788D-C2F3-CE4EEA882B10}"/>
              </a:ext>
            </a:extLst>
          </p:cNvPr>
          <p:cNvSpPr txBox="1"/>
          <p:nvPr/>
        </p:nvSpPr>
        <p:spPr>
          <a:xfrm>
            <a:off x="1704970" y="298436"/>
            <a:ext cx="341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Tabela de publicidade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181F009-3243-75BA-A498-F163F249A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77572"/>
              </p:ext>
            </p:extLst>
          </p:nvPr>
        </p:nvGraphicFramePr>
        <p:xfrm>
          <a:off x="1759568" y="2034937"/>
          <a:ext cx="3880788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 FALSA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773654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 RODAPÉ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884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 ORELHA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7.500€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DUPLA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25.500€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½ PÁGINA DUPLA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15.300€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202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IMPAR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901258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78770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JÚNIOR PAGE IMPAR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11.700€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4673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JÚNIOR PAGE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9.360€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759290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½ PÁGINA IMPAR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9.000€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4962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½ 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7.200€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176873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RODAPÉ INTERIOR IMPAR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6.630€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22530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RODAPÉ INTERIOR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5.300€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302879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¼ PÁGINA IMPAR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5.100€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98139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¼ 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4.080€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864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PÁGINA IMPAR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3.060€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42243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2.450€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917200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18FBD26D-9106-6FCE-D8CC-B1515CB4F6D2}"/>
              </a:ext>
            </a:extLst>
          </p:cNvPr>
          <p:cNvSpPr txBox="1"/>
          <p:nvPr/>
        </p:nvSpPr>
        <p:spPr>
          <a:xfrm>
            <a:off x="1879376" y="1689065"/>
            <a:ext cx="39002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OBS: Aos preços de tabela, acresce o iva à taxa legal.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CB2F8D-E50B-E412-DD21-CCB2842B2AE2}"/>
              </a:ext>
            </a:extLst>
          </p:cNvPr>
          <p:cNvSpPr txBox="1"/>
          <p:nvPr/>
        </p:nvSpPr>
        <p:spPr>
          <a:xfrm>
            <a:off x="1750233" y="6087979"/>
            <a:ext cx="171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solidFill>
                  <a:srgbClr val="FF767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INFORMAÇÕES TÉCNICAS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Formatos: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EPS, PDF, TIF, JPEG</a:t>
            </a:r>
          </a:p>
          <a:p>
            <a:r>
              <a:rPr lang="pt-PT" sz="800" b="1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Resolução: 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300 dpis</a:t>
            </a:r>
          </a:p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Cor: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CMYK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CCEFB7-AE9C-E065-3BBF-77BF518E3B99}"/>
              </a:ext>
            </a:extLst>
          </p:cNvPr>
          <p:cNvSpPr txBox="1"/>
          <p:nvPr/>
        </p:nvSpPr>
        <p:spPr>
          <a:xfrm>
            <a:off x="3771115" y="6087979"/>
            <a:ext cx="1996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PDF’s e </a:t>
            </a:r>
            <a:r>
              <a:rPr lang="pt-PT" sz="800" noProof="0" dirty="0" err="1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EPS’s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- Texto convertido a curvas.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4F4B17-7B95-5187-C3FC-480346843D2A}"/>
              </a:ext>
            </a:extLst>
          </p:cNvPr>
          <p:cNvCxnSpPr>
            <a:cxnSpLocks/>
          </p:cNvCxnSpPr>
          <p:nvPr/>
        </p:nvCxnSpPr>
        <p:spPr>
          <a:xfrm>
            <a:off x="3588975" y="6087979"/>
            <a:ext cx="0" cy="78792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821222B-9868-6838-3AF5-46BD7B79236E}"/>
              </a:ext>
            </a:extLst>
          </p:cNvPr>
          <p:cNvSpPr/>
          <p:nvPr/>
        </p:nvSpPr>
        <p:spPr>
          <a:xfrm>
            <a:off x="7143723" y="406860"/>
            <a:ext cx="1648744" cy="1049794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E75ACA-55E0-BB34-0DB5-0ECA9AB67FD7}"/>
              </a:ext>
            </a:extLst>
          </p:cNvPr>
          <p:cNvGrpSpPr/>
          <p:nvPr/>
        </p:nvGrpSpPr>
        <p:grpSpPr>
          <a:xfrm>
            <a:off x="7089589" y="355324"/>
            <a:ext cx="3738438" cy="1144210"/>
            <a:chOff x="7090610" y="639242"/>
            <a:chExt cx="3770088" cy="11538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432DB6-EDD6-01B1-E530-915C3522AF5B}"/>
                </a:ext>
              </a:extLst>
            </p:cNvPr>
            <p:cNvSpPr/>
            <p:nvPr/>
          </p:nvSpPr>
          <p:spPr>
            <a:xfrm>
              <a:off x="7090610" y="639243"/>
              <a:ext cx="864803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CEF942-42A9-3AE5-5457-83E38603B341}"/>
                </a:ext>
              </a:extLst>
            </p:cNvPr>
            <p:cNvSpPr/>
            <p:nvPr/>
          </p:nvSpPr>
          <p:spPr>
            <a:xfrm>
              <a:off x="7955415" y="639243"/>
              <a:ext cx="896575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39FCD8-DB86-1097-B1DC-57A0402A93AF}"/>
                </a:ext>
              </a:extLst>
            </p:cNvPr>
            <p:cNvSpPr/>
            <p:nvPr/>
          </p:nvSpPr>
          <p:spPr>
            <a:xfrm>
              <a:off x="9031225" y="639242"/>
              <a:ext cx="828138" cy="1153896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F01E3C-2CFE-3C61-CED9-61106700012E}"/>
                </a:ext>
              </a:extLst>
            </p:cNvPr>
            <p:cNvSpPr/>
            <p:nvPr/>
          </p:nvSpPr>
          <p:spPr>
            <a:xfrm>
              <a:off x="10032560" y="639242"/>
              <a:ext cx="828138" cy="1153896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D46A6E2-9301-75DB-0283-D81792153A8B}"/>
              </a:ext>
            </a:extLst>
          </p:cNvPr>
          <p:cNvSpPr txBox="1"/>
          <p:nvPr/>
        </p:nvSpPr>
        <p:spPr>
          <a:xfrm>
            <a:off x="7047419" y="1532384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PÁGINA DUPLA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548 x 408 mm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904A90-90DC-C92C-A90C-CCBF170AA64D}"/>
              </a:ext>
            </a:extLst>
          </p:cNvPr>
          <p:cNvSpPr txBox="1"/>
          <p:nvPr/>
        </p:nvSpPr>
        <p:spPr>
          <a:xfrm>
            <a:off x="8940484" y="1553408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PÁGINA 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408 mm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5F0C9B-A841-8AF6-039D-9BCBDE3FCE66}"/>
              </a:ext>
            </a:extLst>
          </p:cNvPr>
          <p:cNvSpPr/>
          <p:nvPr/>
        </p:nvSpPr>
        <p:spPr>
          <a:xfrm>
            <a:off x="9053931" y="406860"/>
            <a:ext cx="748468" cy="1063328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3E41EC-14AF-98E9-405D-06B96A98BC1A}"/>
              </a:ext>
            </a:extLst>
          </p:cNvPr>
          <p:cNvSpPr/>
          <p:nvPr/>
        </p:nvSpPr>
        <p:spPr>
          <a:xfrm>
            <a:off x="10052724" y="926969"/>
            <a:ext cx="748468" cy="532123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5080A2-10DD-9F14-1A32-CA9350D7FE30}"/>
              </a:ext>
            </a:extLst>
          </p:cNvPr>
          <p:cNvSpPr txBox="1"/>
          <p:nvPr/>
        </p:nvSpPr>
        <p:spPr>
          <a:xfrm>
            <a:off x="9966602" y="1539974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½ PÁGINA BX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201 mm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96EB9C-CABF-23E6-265B-59959DCE2682}"/>
              </a:ext>
            </a:extLst>
          </p:cNvPr>
          <p:cNvSpPr/>
          <p:nvPr/>
        </p:nvSpPr>
        <p:spPr>
          <a:xfrm>
            <a:off x="10052724" y="406860"/>
            <a:ext cx="748468" cy="532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F27FDF7-E014-FB56-1D02-08AB227B424A}"/>
              </a:ext>
            </a:extLst>
          </p:cNvPr>
          <p:cNvGrpSpPr/>
          <p:nvPr/>
        </p:nvGrpSpPr>
        <p:grpSpPr>
          <a:xfrm>
            <a:off x="8073536" y="1931440"/>
            <a:ext cx="1746593" cy="1144209"/>
            <a:chOff x="7072130" y="2084323"/>
            <a:chExt cx="1761380" cy="115389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C345CD3-5369-A973-6099-DBDDDAE20131}"/>
                </a:ext>
              </a:extLst>
            </p:cNvPr>
            <p:cNvSpPr/>
            <p:nvPr/>
          </p:nvSpPr>
          <p:spPr>
            <a:xfrm>
              <a:off x="7127861" y="2668137"/>
              <a:ext cx="1662702" cy="529298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F1DAF67-F09D-6DAC-A006-18567BE930F2}"/>
                </a:ext>
              </a:extLst>
            </p:cNvPr>
            <p:cNvSpPr/>
            <p:nvPr/>
          </p:nvSpPr>
          <p:spPr>
            <a:xfrm>
              <a:off x="7138138" y="2138795"/>
              <a:ext cx="1652425" cy="5292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5ABC6EC-395B-BF77-2EC5-922C316D01C3}"/>
                </a:ext>
              </a:extLst>
            </p:cNvPr>
            <p:cNvSpPr/>
            <p:nvPr/>
          </p:nvSpPr>
          <p:spPr>
            <a:xfrm>
              <a:off x="7072130" y="2084323"/>
              <a:ext cx="887321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5610B20-B09A-B483-C654-A859E26939CE}"/>
                </a:ext>
              </a:extLst>
            </p:cNvPr>
            <p:cNvSpPr/>
            <p:nvPr/>
          </p:nvSpPr>
          <p:spPr>
            <a:xfrm>
              <a:off x="7959452" y="2084323"/>
              <a:ext cx="874058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A6998EE-BA2C-D570-65DE-FE44F34BC851}"/>
              </a:ext>
            </a:extLst>
          </p:cNvPr>
          <p:cNvSpPr/>
          <p:nvPr/>
        </p:nvSpPr>
        <p:spPr>
          <a:xfrm>
            <a:off x="7086130" y="1931439"/>
            <a:ext cx="821186" cy="1144209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5BA1CA2-BF39-CA2E-B987-552046059377}"/>
              </a:ext>
            </a:extLst>
          </p:cNvPr>
          <p:cNvSpPr/>
          <p:nvPr/>
        </p:nvSpPr>
        <p:spPr>
          <a:xfrm>
            <a:off x="10017579" y="1931439"/>
            <a:ext cx="821186" cy="1144209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20105D-EA06-2D1F-2312-C4242EE23C42}"/>
              </a:ext>
            </a:extLst>
          </p:cNvPr>
          <p:cNvSpPr txBox="1"/>
          <p:nvPr/>
        </p:nvSpPr>
        <p:spPr>
          <a:xfrm>
            <a:off x="8034514" y="3128561"/>
            <a:ext cx="1743030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½ PÁGINA DUPLA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548 x 201 mm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6F3C48-1045-981B-1203-5EB924C78C6F}"/>
              </a:ext>
            </a:extLst>
          </p:cNvPr>
          <p:cNvSpPr txBox="1"/>
          <p:nvPr/>
        </p:nvSpPr>
        <p:spPr>
          <a:xfrm>
            <a:off x="9966601" y="3105849"/>
            <a:ext cx="106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JUNIOR PAGE 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174,6 X 277 mm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3E433A-4825-4C58-0F7E-44EAEF3FA7F9}"/>
              </a:ext>
            </a:extLst>
          </p:cNvPr>
          <p:cNvSpPr txBox="1"/>
          <p:nvPr/>
        </p:nvSpPr>
        <p:spPr>
          <a:xfrm>
            <a:off x="6996097" y="3105849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½ PÁGINA AL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129 x 408 mm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979E0E-2B08-9E4B-28ED-64BA1D49D27C}"/>
              </a:ext>
            </a:extLst>
          </p:cNvPr>
          <p:cNvSpPr/>
          <p:nvPr/>
        </p:nvSpPr>
        <p:spPr>
          <a:xfrm>
            <a:off x="7129932" y="1978187"/>
            <a:ext cx="359106" cy="1052233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F4B8759-E073-E822-9920-A04A73AC77CD}"/>
              </a:ext>
            </a:extLst>
          </p:cNvPr>
          <p:cNvSpPr/>
          <p:nvPr/>
        </p:nvSpPr>
        <p:spPr>
          <a:xfrm>
            <a:off x="7489037" y="1978187"/>
            <a:ext cx="389363" cy="105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AB48C2-04D1-3A76-B5F1-610CEFA315CA}"/>
              </a:ext>
            </a:extLst>
          </p:cNvPr>
          <p:cNvSpPr/>
          <p:nvPr/>
        </p:nvSpPr>
        <p:spPr>
          <a:xfrm>
            <a:off x="10063786" y="1967091"/>
            <a:ext cx="748468" cy="1063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DFA6C6-09C1-1FFF-8E50-A2D34633868E}"/>
              </a:ext>
            </a:extLst>
          </p:cNvPr>
          <p:cNvSpPr/>
          <p:nvPr/>
        </p:nvSpPr>
        <p:spPr>
          <a:xfrm>
            <a:off x="10278473" y="2193651"/>
            <a:ext cx="531974" cy="833339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611A006-5D95-18AD-F078-7320185BE30D}"/>
              </a:ext>
            </a:extLst>
          </p:cNvPr>
          <p:cNvGrpSpPr/>
          <p:nvPr/>
        </p:nvGrpSpPr>
        <p:grpSpPr>
          <a:xfrm>
            <a:off x="7083952" y="3535104"/>
            <a:ext cx="3738438" cy="1144210"/>
            <a:chOff x="7090610" y="639242"/>
            <a:chExt cx="3770088" cy="1153897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094CDAC-63A1-1F8C-4F2C-3AD5041441DB}"/>
                </a:ext>
              </a:extLst>
            </p:cNvPr>
            <p:cNvSpPr/>
            <p:nvPr/>
          </p:nvSpPr>
          <p:spPr>
            <a:xfrm>
              <a:off x="7090610" y="639243"/>
              <a:ext cx="864803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92B885B-F34E-8AB9-F69E-C4E943F021A0}"/>
                </a:ext>
              </a:extLst>
            </p:cNvPr>
            <p:cNvSpPr/>
            <p:nvPr/>
          </p:nvSpPr>
          <p:spPr>
            <a:xfrm>
              <a:off x="8062001" y="639243"/>
              <a:ext cx="896575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25FFC93-5547-F596-B4DD-A6B1C761DED6}"/>
                </a:ext>
              </a:extLst>
            </p:cNvPr>
            <p:cNvSpPr/>
            <p:nvPr/>
          </p:nvSpPr>
          <p:spPr>
            <a:xfrm>
              <a:off x="9097834" y="639242"/>
              <a:ext cx="828138" cy="1153896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08404C2-EB59-124B-1395-5536616E2E0B}"/>
                </a:ext>
              </a:extLst>
            </p:cNvPr>
            <p:cNvSpPr/>
            <p:nvPr/>
          </p:nvSpPr>
          <p:spPr>
            <a:xfrm>
              <a:off x="10032560" y="639242"/>
              <a:ext cx="828138" cy="1153896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B8B47DB-26A1-D429-5CAF-C22508EE9F9A}"/>
              </a:ext>
            </a:extLst>
          </p:cNvPr>
          <p:cNvSpPr txBox="1"/>
          <p:nvPr/>
        </p:nvSpPr>
        <p:spPr>
          <a:xfrm>
            <a:off x="6996096" y="4704145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1/4 PÁGINA AL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129 x 201 mm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595865-E3F0-0431-95E7-ED9C391D8A30}"/>
              </a:ext>
            </a:extLst>
          </p:cNvPr>
          <p:cNvSpPr txBox="1"/>
          <p:nvPr/>
        </p:nvSpPr>
        <p:spPr>
          <a:xfrm>
            <a:off x="7968095" y="4702026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1/8 </a:t>
            </a:r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PÁGINA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129 x 101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3469AE-D542-B0DD-5BE7-162FBDDA7FDA}"/>
              </a:ext>
            </a:extLst>
          </p:cNvPr>
          <p:cNvSpPr txBox="1"/>
          <p:nvPr/>
        </p:nvSpPr>
        <p:spPr>
          <a:xfrm>
            <a:off x="8978497" y="4702026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1/4 PÁGINA BX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92,2 mm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E4E4A3E-1E2A-E744-59FA-E2601E9F93B9}"/>
              </a:ext>
            </a:extLst>
          </p:cNvPr>
          <p:cNvSpPr txBox="1"/>
          <p:nvPr/>
        </p:nvSpPr>
        <p:spPr>
          <a:xfrm>
            <a:off x="9926728" y="4702026"/>
            <a:ext cx="1378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RODAPÉ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46,5 mm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6D2F185-C6AC-DEE2-F836-4FAA368D76D8}"/>
              </a:ext>
            </a:extLst>
          </p:cNvPr>
          <p:cNvGrpSpPr/>
          <p:nvPr/>
        </p:nvGrpSpPr>
        <p:grpSpPr>
          <a:xfrm>
            <a:off x="7056677" y="5107361"/>
            <a:ext cx="2811559" cy="1144210"/>
            <a:chOff x="7090610" y="639242"/>
            <a:chExt cx="2835362" cy="115389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1EEAE0E-D2CA-78B9-5D2B-7C334896592D}"/>
                </a:ext>
              </a:extLst>
            </p:cNvPr>
            <p:cNvSpPr/>
            <p:nvPr/>
          </p:nvSpPr>
          <p:spPr>
            <a:xfrm>
              <a:off x="7090610" y="639243"/>
              <a:ext cx="864803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F8468E-3E7A-C418-3102-1E243BBC113A}"/>
                </a:ext>
              </a:extLst>
            </p:cNvPr>
            <p:cNvSpPr/>
            <p:nvPr/>
          </p:nvSpPr>
          <p:spPr>
            <a:xfrm>
              <a:off x="8062001" y="639243"/>
              <a:ext cx="896575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41209B5-C503-9764-846D-CC78D2EB571A}"/>
                </a:ext>
              </a:extLst>
            </p:cNvPr>
            <p:cNvSpPr/>
            <p:nvPr/>
          </p:nvSpPr>
          <p:spPr>
            <a:xfrm>
              <a:off x="9097834" y="639242"/>
              <a:ext cx="828138" cy="1153896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691EAD0-9860-D09E-68FA-E450B3449083}"/>
              </a:ext>
            </a:extLst>
          </p:cNvPr>
          <p:cNvSpPr txBox="1"/>
          <p:nvPr/>
        </p:nvSpPr>
        <p:spPr>
          <a:xfrm>
            <a:off x="6968821" y="6276402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CAPA RODAPÉ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30 mm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9444633-438D-98C3-CE0D-EAC1B23DF5AB}"/>
              </a:ext>
            </a:extLst>
          </p:cNvPr>
          <p:cNvSpPr txBox="1"/>
          <p:nvPr/>
        </p:nvSpPr>
        <p:spPr>
          <a:xfrm>
            <a:off x="7940820" y="6274283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CAPA TOPO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30 mm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75BC2D1-E2E4-0F50-9536-22F60708468E}"/>
              </a:ext>
            </a:extLst>
          </p:cNvPr>
          <p:cNvSpPr txBox="1"/>
          <p:nvPr/>
        </p:nvSpPr>
        <p:spPr>
          <a:xfrm>
            <a:off x="8951222" y="6274283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CAPA ORELHA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40 x 40 mm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3CE1FCA-46CC-4620-3C02-8AFBB9C8854D}"/>
              </a:ext>
            </a:extLst>
          </p:cNvPr>
          <p:cNvSpPr/>
          <p:nvPr/>
        </p:nvSpPr>
        <p:spPr>
          <a:xfrm>
            <a:off x="7150090" y="3576741"/>
            <a:ext cx="748468" cy="1063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2F13D9B-74E4-8405-7102-3B63F5BCB777}"/>
              </a:ext>
            </a:extLst>
          </p:cNvPr>
          <p:cNvSpPr/>
          <p:nvPr/>
        </p:nvSpPr>
        <p:spPr>
          <a:xfrm>
            <a:off x="7515249" y="4119960"/>
            <a:ext cx="381502" cy="51668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3154431-6BC0-63C1-5155-823F3880DE8C}"/>
              </a:ext>
            </a:extLst>
          </p:cNvPr>
          <p:cNvGrpSpPr/>
          <p:nvPr/>
        </p:nvGrpSpPr>
        <p:grpSpPr>
          <a:xfrm>
            <a:off x="8083061" y="3578599"/>
            <a:ext cx="825893" cy="1063328"/>
            <a:chOff x="8122386" y="3569074"/>
            <a:chExt cx="748468" cy="106332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1072ED2-1462-3B46-3657-3726FFC30E8A}"/>
                </a:ext>
              </a:extLst>
            </p:cNvPr>
            <p:cNvSpPr/>
            <p:nvPr/>
          </p:nvSpPr>
          <p:spPr>
            <a:xfrm>
              <a:off x="8122386" y="3569074"/>
              <a:ext cx="748468" cy="1063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B6043C8-DC72-FB52-1C3D-31677EBE7739}"/>
                </a:ext>
              </a:extLst>
            </p:cNvPr>
            <p:cNvSpPr/>
            <p:nvPr/>
          </p:nvSpPr>
          <p:spPr>
            <a:xfrm>
              <a:off x="8474210" y="4326589"/>
              <a:ext cx="394837" cy="302383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504D491-AC1C-980A-59B4-A0AD8068ACEF}"/>
              </a:ext>
            </a:extLst>
          </p:cNvPr>
          <p:cNvGrpSpPr/>
          <p:nvPr/>
        </p:nvGrpSpPr>
        <p:grpSpPr>
          <a:xfrm>
            <a:off x="9124059" y="3569075"/>
            <a:ext cx="734648" cy="1063328"/>
            <a:chOff x="8120579" y="3569074"/>
            <a:chExt cx="750275" cy="106332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0B45551-0BA7-FC2E-547E-E710D47ABF2B}"/>
                </a:ext>
              </a:extLst>
            </p:cNvPr>
            <p:cNvSpPr/>
            <p:nvPr/>
          </p:nvSpPr>
          <p:spPr>
            <a:xfrm>
              <a:off x="8122386" y="3569074"/>
              <a:ext cx="748468" cy="1063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05F1516-3BC7-5349-7A72-448480D7402C}"/>
                </a:ext>
              </a:extLst>
            </p:cNvPr>
            <p:cNvSpPr/>
            <p:nvPr/>
          </p:nvSpPr>
          <p:spPr>
            <a:xfrm>
              <a:off x="8120579" y="4336113"/>
              <a:ext cx="748468" cy="292859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D354364-A18E-A336-E240-BEC78CCA534B}"/>
              </a:ext>
            </a:extLst>
          </p:cNvPr>
          <p:cNvGrpSpPr/>
          <p:nvPr/>
        </p:nvGrpSpPr>
        <p:grpSpPr>
          <a:xfrm>
            <a:off x="10051309" y="3578600"/>
            <a:ext cx="734648" cy="1063328"/>
            <a:chOff x="8120579" y="3569074"/>
            <a:chExt cx="750275" cy="106332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0B3840E-CF02-7F02-EE58-0F659A6FCB58}"/>
                </a:ext>
              </a:extLst>
            </p:cNvPr>
            <p:cNvSpPr/>
            <p:nvPr/>
          </p:nvSpPr>
          <p:spPr>
            <a:xfrm>
              <a:off x="8122386" y="3569074"/>
              <a:ext cx="748468" cy="1063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52AB4F4-C77C-2C14-A556-C9B47224EC80}"/>
                </a:ext>
              </a:extLst>
            </p:cNvPr>
            <p:cNvSpPr/>
            <p:nvPr/>
          </p:nvSpPr>
          <p:spPr>
            <a:xfrm>
              <a:off x="8120579" y="4419599"/>
              <a:ext cx="748468" cy="209373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6DA6CA-BE48-BB0B-0F94-118F28C61499}"/>
              </a:ext>
            </a:extLst>
          </p:cNvPr>
          <p:cNvGrpSpPr/>
          <p:nvPr/>
        </p:nvGrpSpPr>
        <p:grpSpPr>
          <a:xfrm>
            <a:off x="7102827" y="5179859"/>
            <a:ext cx="768199" cy="1034753"/>
            <a:chOff x="8120579" y="3569074"/>
            <a:chExt cx="750275" cy="106332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EC331DC-2F4A-25ED-DCCD-8D9C2C44EFCE}"/>
                </a:ext>
              </a:extLst>
            </p:cNvPr>
            <p:cNvSpPr/>
            <p:nvPr/>
          </p:nvSpPr>
          <p:spPr>
            <a:xfrm>
              <a:off x="8122386" y="3569074"/>
              <a:ext cx="748468" cy="1063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29B9BF4-DAD2-3B28-D28C-E7512C6EFDE2}"/>
                </a:ext>
              </a:extLst>
            </p:cNvPr>
            <p:cNvSpPr/>
            <p:nvPr/>
          </p:nvSpPr>
          <p:spPr>
            <a:xfrm>
              <a:off x="8120579" y="4419599"/>
              <a:ext cx="748468" cy="209373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0A66450-0D2C-3B0F-F4D2-6413E800A70E}"/>
              </a:ext>
            </a:extLst>
          </p:cNvPr>
          <p:cNvGrpSpPr/>
          <p:nvPr/>
        </p:nvGrpSpPr>
        <p:grpSpPr>
          <a:xfrm>
            <a:off x="8089898" y="5151825"/>
            <a:ext cx="768199" cy="1062788"/>
            <a:chOff x="8120579" y="3540265"/>
            <a:chExt cx="750275" cy="1092137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1378FBE-48A6-2C82-A74C-14153F810E3C}"/>
                </a:ext>
              </a:extLst>
            </p:cNvPr>
            <p:cNvSpPr/>
            <p:nvPr/>
          </p:nvSpPr>
          <p:spPr>
            <a:xfrm>
              <a:off x="8122386" y="3569074"/>
              <a:ext cx="748468" cy="1063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D0FDD77-4AD8-B6AE-95CB-9C94D683E80C}"/>
                </a:ext>
              </a:extLst>
            </p:cNvPr>
            <p:cNvSpPr/>
            <p:nvPr/>
          </p:nvSpPr>
          <p:spPr>
            <a:xfrm>
              <a:off x="8120579" y="3540265"/>
              <a:ext cx="748468" cy="209373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0AECD85-249F-18F8-B69F-EF8FF1FCC0D7}"/>
              </a:ext>
            </a:extLst>
          </p:cNvPr>
          <p:cNvGrpSpPr/>
          <p:nvPr/>
        </p:nvGrpSpPr>
        <p:grpSpPr>
          <a:xfrm>
            <a:off x="9083947" y="5151825"/>
            <a:ext cx="751151" cy="1063328"/>
            <a:chOff x="8122386" y="3569074"/>
            <a:chExt cx="748468" cy="106332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20B701-F6DA-96B8-4164-8764739B9AAD}"/>
                </a:ext>
              </a:extLst>
            </p:cNvPr>
            <p:cNvSpPr/>
            <p:nvPr/>
          </p:nvSpPr>
          <p:spPr>
            <a:xfrm>
              <a:off x="8122386" y="3569074"/>
              <a:ext cx="748468" cy="1063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DDD1BDB-D7F3-A37B-7362-79A4FB3F9FF3}"/>
                </a:ext>
              </a:extLst>
            </p:cNvPr>
            <p:cNvSpPr/>
            <p:nvPr/>
          </p:nvSpPr>
          <p:spPr>
            <a:xfrm>
              <a:off x="8737494" y="4505228"/>
              <a:ext cx="131552" cy="123744"/>
            </a:xfrm>
            <a:prstGeom prst="rect">
              <a:avLst/>
            </a:prstGeom>
            <a:solidFill>
              <a:srgbClr val="DAE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1982B7A-F105-7442-3982-8340BBB84840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Jornal Nascer do Sol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17A7F14-93A2-18F2-8DF2-9CBDEEEA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7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7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A4EBF-5589-5DFA-ECA7-38017A7C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F5F250-D60F-2C16-5E6D-82F76C37ABF7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6C3F8B-4D01-6FFB-0B77-AD70E901E1A6}"/>
              </a:ext>
            </a:extLst>
          </p:cNvPr>
          <p:cNvSpPr/>
          <p:nvPr/>
        </p:nvSpPr>
        <p:spPr>
          <a:xfrm>
            <a:off x="11357811" y="516655"/>
            <a:ext cx="834189" cy="635925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608AB-AADF-C958-7935-7E4023A69429}"/>
              </a:ext>
            </a:extLst>
          </p:cNvPr>
          <p:cNvSpPr/>
          <p:nvPr/>
        </p:nvSpPr>
        <p:spPr>
          <a:xfrm>
            <a:off x="11158690" y="0"/>
            <a:ext cx="516655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AF9CB-8EB0-1ED7-3524-0209DE653253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510CB-53AC-0B2A-B71E-33C30D43D9C4}"/>
              </a:ext>
            </a:extLst>
          </p:cNvPr>
          <p:cNvSpPr txBox="1"/>
          <p:nvPr/>
        </p:nvSpPr>
        <p:spPr>
          <a:xfrm>
            <a:off x="1660614" y="471985"/>
            <a:ext cx="921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Tabela de conteúdo patrocinado</a:t>
            </a:r>
            <a:endParaRPr lang="pt-PT" sz="480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DA8608-3FDA-C42D-2B72-161C073C0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623454"/>
              </p:ext>
            </p:extLst>
          </p:nvPr>
        </p:nvGraphicFramePr>
        <p:xfrm>
          <a:off x="1804728" y="1851312"/>
          <a:ext cx="388078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PUBLIRREPORTAGEM</a:t>
                      </a:r>
                      <a:endParaRPr lang="pt-PT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9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DUPLA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25.500€ + 30%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IMPAR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15.000€+ 30%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901258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PÁGINA PAR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12.000€ + 30%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87703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0BA492B-BF0C-BE6E-78C5-D88F8B5EB4A1}"/>
              </a:ext>
            </a:extLst>
          </p:cNvPr>
          <p:cNvSpPr/>
          <p:nvPr/>
        </p:nvSpPr>
        <p:spPr>
          <a:xfrm>
            <a:off x="6503533" y="1775508"/>
            <a:ext cx="1648744" cy="1049794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8A6457-9F12-2C39-518A-871C5EA8ACE8}"/>
              </a:ext>
            </a:extLst>
          </p:cNvPr>
          <p:cNvGrpSpPr/>
          <p:nvPr/>
        </p:nvGrpSpPr>
        <p:grpSpPr>
          <a:xfrm>
            <a:off x="6449398" y="1723972"/>
            <a:ext cx="2745509" cy="1144210"/>
            <a:chOff x="7090610" y="639242"/>
            <a:chExt cx="2768753" cy="11538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7A2CD5-C7E3-76BB-A973-3DA369C98E85}"/>
                </a:ext>
              </a:extLst>
            </p:cNvPr>
            <p:cNvSpPr/>
            <p:nvPr/>
          </p:nvSpPr>
          <p:spPr>
            <a:xfrm>
              <a:off x="7090610" y="639243"/>
              <a:ext cx="864803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6061CC-BD19-DD84-AD70-986BFEB900DF}"/>
                </a:ext>
              </a:extLst>
            </p:cNvPr>
            <p:cNvSpPr/>
            <p:nvPr/>
          </p:nvSpPr>
          <p:spPr>
            <a:xfrm>
              <a:off x="7955415" y="639243"/>
              <a:ext cx="896575" cy="1153896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C5891-A8E4-9E6E-6085-961D3EE3EFAA}"/>
                </a:ext>
              </a:extLst>
            </p:cNvPr>
            <p:cNvSpPr/>
            <p:nvPr/>
          </p:nvSpPr>
          <p:spPr>
            <a:xfrm>
              <a:off x="9031225" y="639242"/>
              <a:ext cx="828138" cy="1153896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A91B738-2695-B994-A11E-B3D38826E241}"/>
              </a:ext>
            </a:extLst>
          </p:cNvPr>
          <p:cNvSpPr txBox="1"/>
          <p:nvPr/>
        </p:nvSpPr>
        <p:spPr>
          <a:xfrm>
            <a:off x="6407229" y="2901032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PÁGINA DUPLA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548 x 408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AA2830-F4A8-3224-BCCC-71CF19AC1A14}"/>
              </a:ext>
            </a:extLst>
          </p:cNvPr>
          <p:cNvSpPr txBox="1"/>
          <p:nvPr/>
        </p:nvSpPr>
        <p:spPr>
          <a:xfrm>
            <a:off x="8300294" y="2922056"/>
            <a:ext cx="1066357" cy="3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noProof="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PÁGINA 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264 x 408 mm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BAFCAA-463E-AA0B-0384-F1BFD8277FA8}"/>
              </a:ext>
            </a:extLst>
          </p:cNvPr>
          <p:cNvSpPr/>
          <p:nvPr/>
        </p:nvSpPr>
        <p:spPr>
          <a:xfrm>
            <a:off x="8413741" y="1775508"/>
            <a:ext cx="748468" cy="1063328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A1E99E-E2AC-4A28-9571-4C1E1E316FD9}"/>
              </a:ext>
            </a:extLst>
          </p:cNvPr>
          <p:cNvSpPr txBox="1"/>
          <p:nvPr/>
        </p:nvSpPr>
        <p:spPr>
          <a:xfrm>
            <a:off x="1748225" y="2838836"/>
            <a:ext cx="38807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Sujeito a aprovação editorial prévia.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F283BAE-3EAB-B256-E7AC-9B18CFFE9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99740"/>
              </p:ext>
            </p:extLst>
          </p:nvPr>
        </p:nvGraphicFramePr>
        <p:xfrm>
          <a:off x="1804728" y="3990645"/>
          <a:ext cx="388078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SUPLEMENTO</a:t>
                      </a:r>
                      <a:endParaRPr lang="pt-PT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9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4  PÁGINAS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8 PÁGINAS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901258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12 PÁGINAS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8770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0434F0C-6A29-DE39-11E3-1582F27DD92C}"/>
              </a:ext>
            </a:extLst>
          </p:cNvPr>
          <p:cNvSpPr txBox="1"/>
          <p:nvPr/>
        </p:nvSpPr>
        <p:spPr>
          <a:xfrm>
            <a:off x="1748225" y="4978169"/>
            <a:ext cx="3880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Produzido pela Media Capital com aprovação editorial prévia.</a:t>
            </a:r>
            <a:b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</a:b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Possibilidade de criação de suplementos especiais/temáticos com maior número de páginas, carece de pedido de orçamento.</a:t>
            </a:r>
          </a:p>
          <a:p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Formato A4 (210 x 297 mm), em papel Couché de 90 </a:t>
            </a:r>
            <a:r>
              <a:rPr lang="pt-PT" sz="800" dirty="0" err="1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grs</a:t>
            </a:r>
            <a:r>
              <a:rPr lang="pt-PT" sz="80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.</a:t>
            </a:r>
            <a:endParaRPr lang="pt-PT" sz="800" noProof="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515266D-E22A-C4E0-9F84-EC90CB731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2734"/>
              </p:ext>
            </p:extLst>
          </p:nvPr>
        </p:nvGraphicFramePr>
        <p:xfrm>
          <a:off x="6390577" y="3965523"/>
          <a:ext cx="388078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61">
                  <a:extLst>
                    <a:ext uri="{9D8B030D-6E8A-4147-A177-3AD203B41FA5}">
                      <a16:colId xmlns:a16="http://schemas.microsoft.com/office/drawing/2014/main" val="182511173"/>
                    </a:ext>
                  </a:extLst>
                </a:gridCol>
                <a:gridCol w="1469427">
                  <a:extLst>
                    <a:ext uri="{9D8B030D-6E8A-4147-A177-3AD203B41FA5}">
                      <a16:colId xmlns:a16="http://schemas.microsoft.com/office/drawing/2014/main" val="792709719"/>
                    </a:ext>
                  </a:extLst>
                </a:gridCol>
              </a:tblGrid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ENCARTE</a:t>
                      </a:r>
                      <a:endParaRPr lang="pt-PT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9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657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MONOFOLHA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68671"/>
                  </a:ext>
                </a:extLst>
              </a:tr>
              <a:tr h="2138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4 A 6 PÁGINAS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408871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8 A 12 PÁGINAS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97829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14 A 16 PÁGINAS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96747"/>
                  </a:ext>
                </a:extLst>
              </a:tr>
              <a:tr h="2087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18 A 24 PÁGINAS</a:t>
                      </a:r>
                      <a:endParaRPr lang="pt-PT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Preço sob consulta</a:t>
                      </a:r>
                      <a:endParaRPr lang="pt-PT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272948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225AFB83-52D0-6C07-1A15-A8B2525B718E}"/>
              </a:ext>
            </a:extLst>
          </p:cNvPr>
          <p:cNvSpPr txBox="1"/>
          <p:nvPr/>
        </p:nvSpPr>
        <p:spPr>
          <a:xfrm>
            <a:off x="6333811" y="5420484"/>
            <a:ext cx="3880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NOTAS: </a:t>
            </a:r>
            <a:r>
              <a:rPr lang="pt-PT" sz="800" noProof="0" dirty="0"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O encarte deverá ser previamente submetido à apreciação do Jornal Nascer do Sol.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D1CB386-DCFE-EB32-3006-306275199823}"/>
              </a:ext>
            </a:extLst>
          </p:cNvPr>
          <p:cNvCxnSpPr>
            <a:cxnSpLocks/>
          </p:cNvCxnSpPr>
          <p:nvPr/>
        </p:nvCxnSpPr>
        <p:spPr>
          <a:xfrm>
            <a:off x="1352550" y="3362325"/>
            <a:ext cx="967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4962C3B-C2D5-6309-3C46-C3DA68AA6FD0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Jornal Nascer do Sol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137507-01C7-0466-BB7A-5F99E59E0BC6}"/>
              </a:ext>
            </a:extLst>
          </p:cNvPr>
          <p:cNvCxnSpPr>
            <a:cxnSpLocks/>
          </p:cNvCxnSpPr>
          <p:nvPr/>
        </p:nvCxnSpPr>
        <p:spPr>
          <a:xfrm flipV="1">
            <a:off x="6067425" y="3529882"/>
            <a:ext cx="0" cy="28289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4579473-0D75-464E-F874-36C7EEB2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8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3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4798C-E378-489C-CF76-1BC5D8743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65C09-5D3E-9805-2241-729C7DCF2F74}"/>
              </a:ext>
            </a:extLst>
          </p:cNvPr>
          <p:cNvSpPr/>
          <p:nvPr/>
        </p:nvSpPr>
        <p:spPr>
          <a:xfrm>
            <a:off x="0" y="0"/>
            <a:ext cx="834189" cy="687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A74A0A-A7EB-604A-CE8F-3223815398FB}"/>
              </a:ext>
            </a:extLst>
          </p:cNvPr>
          <p:cNvSpPr/>
          <p:nvPr/>
        </p:nvSpPr>
        <p:spPr>
          <a:xfrm>
            <a:off x="11270381" y="516655"/>
            <a:ext cx="921619" cy="6359250"/>
          </a:xfrm>
          <a:prstGeom prst="rect">
            <a:avLst/>
          </a:prstGeom>
          <a:solidFill>
            <a:srgbClr val="DAE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9B0978-3D42-E7A7-91A6-F1D0FBEC39FB}"/>
              </a:ext>
            </a:extLst>
          </p:cNvPr>
          <p:cNvSpPr/>
          <p:nvPr/>
        </p:nvSpPr>
        <p:spPr>
          <a:xfrm>
            <a:off x="10753726" y="0"/>
            <a:ext cx="921620" cy="516655"/>
          </a:xfrm>
          <a:prstGeom prst="rect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43287-EA0A-A2B0-6164-39CB22E2EBBA}"/>
              </a:ext>
            </a:extLst>
          </p:cNvPr>
          <p:cNvSpPr/>
          <p:nvPr/>
        </p:nvSpPr>
        <p:spPr>
          <a:xfrm>
            <a:off x="11675346" y="0"/>
            <a:ext cx="516654" cy="6875905"/>
          </a:xfrm>
          <a:prstGeom prst="rect">
            <a:avLst/>
          </a:prstGeom>
          <a:solidFill>
            <a:srgbClr val="FF7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5C9D-2876-A60A-75C4-D4FC8A1D59FA}"/>
              </a:ext>
            </a:extLst>
          </p:cNvPr>
          <p:cNvSpPr txBox="1"/>
          <p:nvPr/>
        </p:nvSpPr>
        <p:spPr>
          <a:xfrm rot="16200000">
            <a:off x="-2523468" y="3392523"/>
            <a:ext cx="593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038600" algn="l"/>
              </a:tabLst>
            </a:pPr>
            <a:r>
              <a:rPr lang="en-US" sz="3600" dirty="0">
                <a:solidFill>
                  <a:srgbClr val="DAE4FF"/>
                </a:solidFill>
                <a:latin typeface="Arial Nova Light" panose="020B03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Conteúdo patrocinado</a:t>
            </a:r>
            <a:endParaRPr lang="pt-PT" sz="3600" dirty="0">
              <a:solidFill>
                <a:srgbClr val="DAE4FF"/>
              </a:solidFill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C0CBE-03F4-860A-7D07-B067F4112B5D}"/>
              </a:ext>
            </a:extLst>
          </p:cNvPr>
          <p:cNvSpPr txBox="1"/>
          <p:nvPr/>
        </p:nvSpPr>
        <p:spPr>
          <a:xfrm>
            <a:off x="1532520" y="3050865"/>
            <a:ext cx="2680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Conteúdo editorial com foco comercial, criado em conjunto com o anunciante para comunicar a sua marca, produto ou serviço de forma apelativa e informativa. Mantém o formato e o tom jornalístico do Nascer do Sol, garantindo credibilidade e maior envolvimento do leitor. Ideal para transmitir histórias de marca, cases, entrevistas  ou cobertura de eventos que sejam relevantes para o leitor.</a:t>
            </a:r>
            <a:endParaRPr lang="pt-PT" sz="1200" noProof="0" dirty="0">
              <a:latin typeface="Arial Nova Light" panose="020B0304020202020204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335EB-403C-7099-D7F7-A6AABBA49068}"/>
              </a:ext>
            </a:extLst>
          </p:cNvPr>
          <p:cNvSpPr txBox="1"/>
          <p:nvPr/>
        </p:nvSpPr>
        <p:spPr>
          <a:xfrm>
            <a:off x="1532519" y="2530513"/>
            <a:ext cx="2574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PUBLIRREPORTAGEM</a:t>
            </a:r>
            <a:endParaRPr lang="pt-PT" sz="1400" dirty="0"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152D1-C7BF-C33F-64E4-B038F3E27C47}"/>
              </a:ext>
            </a:extLst>
          </p:cNvPr>
          <p:cNvSpPr txBox="1"/>
          <p:nvPr/>
        </p:nvSpPr>
        <p:spPr>
          <a:xfrm>
            <a:off x="4794426" y="3050864"/>
            <a:ext cx="2777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/>
              <a:t>Edição especial encartada no Jornal Nascer do Sol, dedicada a um tema específico (ex.: economia, lifestyle, turismo, tecnologia, saúde). Permite ao anunciante destacar-se num contexto totalmente alinhado com o seu setor, oferecendo maior tempo de leitura e atenção do público. Pode ter periodicidade única ou regular, inclui espaço publicitário exclusivo.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20BE1C-57D1-7717-93B5-511137DC6EB0}"/>
              </a:ext>
            </a:extLst>
          </p:cNvPr>
          <p:cNvSpPr txBox="1"/>
          <p:nvPr/>
        </p:nvSpPr>
        <p:spPr>
          <a:xfrm>
            <a:off x="4810913" y="2530513"/>
            <a:ext cx="2574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SUPLEMENTO</a:t>
            </a:r>
            <a:endParaRPr lang="pt-PT" sz="1400" dirty="0"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1329A5-27E4-FD21-0E87-65E9200AF79D}"/>
              </a:ext>
            </a:extLst>
          </p:cNvPr>
          <p:cNvSpPr txBox="1"/>
          <p:nvPr/>
        </p:nvSpPr>
        <p:spPr>
          <a:xfrm>
            <a:off x="8241813" y="2958531"/>
            <a:ext cx="25745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/>
              <a:t>Material publicitário impresso (folheto, catálogo, brochura ou </a:t>
            </a:r>
            <a:r>
              <a:rPr lang="pt-PT" sz="1200" dirty="0" err="1"/>
              <a:t>flyer</a:t>
            </a:r>
            <a:r>
              <a:rPr lang="pt-PT" sz="1200" dirty="0"/>
              <a:t>) inserido fisicamente dentro do Jornal Nascer do Sol. Entregue juntamente com a edição semanal, chega diretamente às mãos do leitor, garantindo contacto físico e alta taxa de retenção. Ideal para campanhas promocionais, lançamentos e divulgação de produtos ou eventos.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201EB-6985-BE50-AD95-AD28F07135A1}"/>
              </a:ext>
            </a:extLst>
          </p:cNvPr>
          <p:cNvSpPr txBox="1"/>
          <p:nvPr/>
        </p:nvSpPr>
        <p:spPr>
          <a:xfrm>
            <a:off x="8241813" y="2530513"/>
            <a:ext cx="2574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</a:t>
            </a:r>
            <a:r>
              <a:rPr lang="pt-PT" sz="1600" dirty="0">
                <a:latin typeface="Segoe UI Black" panose="020B0A02040204020203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NCARTE</a:t>
            </a:r>
            <a:endParaRPr lang="pt-PT" sz="1400" dirty="0">
              <a:latin typeface="Segoe UI Black" panose="020B0A02040204020203" pitchFamily="34" charset="0"/>
              <a:ea typeface="Segoe UI Black" panose="020B0A02040204020203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48D065-1E3E-8EC7-CC0E-E3BE22657792}"/>
              </a:ext>
            </a:extLst>
          </p:cNvPr>
          <p:cNvCxnSpPr>
            <a:cxnSpLocks/>
          </p:cNvCxnSpPr>
          <p:nvPr/>
        </p:nvCxnSpPr>
        <p:spPr>
          <a:xfrm flipV="1">
            <a:off x="4401911" y="1807029"/>
            <a:ext cx="0" cy="42345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29B51D-0CC8-D787-10C0-528795D719C8}"/>
              </a:ext>
            </a:extLst>
          </p:cNvPr>
          <p:cNvCxnSpPr>
            <a:cxnSpLocks/>
          </p:cNvCxnSpPr>
          <p:nvPr/>
        </p:nvCxnSpPr>
        <p:spPr>
          <a:xfrm flipV="1">
            <a:off x="7907113" y="1665515"/>
            <a:ext cx="0" cy="43760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C623A6-BFDD-7B17-A5F3-1E71E0B7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246" y="93063"/>
            <a:ext cx="838200" cy="365125"/>
          </a:xfrm>
        </p:spPr>
        <p:txBody>
          <a:bodyPr/>
          <a:lstStyle/>
          <a:p>
            <a:fld id="{6A9148BD-A93E-493A-B65E-F8BF58600329}" type="slidenum">
              <a:rPr lang="pt-PT" smtClean="0">
                <a:solidFill>
                  <a:schemeClr val="bg1"/>
                </a:solidFill>
              </a:rPr>
              <a:t>9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96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2347</Words>
  <Application>Microsoft Office PowerPoint</Application>
  <PresentationFormat>Widescreen</PresentationFormat>
  <Paragraphs>467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Aptos Black</vt:lpstr>
      <vt:lpstr>Aptos Display</vt:lpstr>
      <vt:lpstr>Arial</vt:lpstr>
      <vt:lpstr>Arial Nova Light</vt:lpstr>
      <vt:lpstr>Azo Sans Light</vt:lpstr>
      <vt:lpstr>Segoe UI</vt:lpstr>
      <vt:lpstr>Segoe UI Black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Vanda J. Seixas</dc:creator>
  <cp:lastModifiedBy>Manuel J. Figueiredo</cp:lastModifiedBy>
  <cp:revision>51</cp:revision>
  <cp:lastPrinted>2025-08-06T08:46:22Z</cp:lastPrinted>
  <dcterms:created xsi:type="dcterms:W3CDTF">2025-08-05T13:37:06Z</dcterms:created>
  <dcterms:modified xsi:type="dcterms:W3CDTF">2025-08-21T07:55:31Z</dcterms:modified>
</cp:coreProperties>
</file>